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65" r:id="rId7"/>
    <p:sldId id="267" r:id="rId8"/>
    <p:sldId id="268" r:id="rId9"/>
    <p:sldId id="269" r:id="rId10"/>
    <p:sldId id="266" r:id="rId11"/>
    <p:sldId id="263" r:id="rId12"/>
    <p:sldId id="262" r:id="rId13"/>
    <p:sldId id="257" r:id="rId14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FD97B-E02A-4E76-9550-EB62C76A86FC}" v="60" dt="2021-02-24T00:59:18.1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9FF1F-4303-4CC6-B9D3-EACBBB2D1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7BD7D-0E18-4E14-86EB-1E4D93E18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C8358-0016-4EF2-9EA7-D441631DC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332AF-10C0-4C0A-9546-73960038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CADDF-771E-44D7-A55B-75F4199D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0117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431A2-D0A9-4D3C-99C0-0DC5932F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8D212-3362-4923-AC1E-821BF27BB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247DE-476B-4881-A676-5B503219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BBCC3-68B1-42EA-943A-C5E1B86A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4269E-A703-4946-993E-AC2559FD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82396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CEBC9-290C-42C5-9A8C-16FAE2F7D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A2971-8021-48A3-B3FA-2546ED9A1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7D1AC-35E1-4FCC-B203-A32332F0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98312-8AE5-45C5-9533-C6004E12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6961B-DEBC-403E-AF5C-138AC26D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0744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E5BDB-274B-434F-B717-7FCBBE10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4FAEA-FE1D-4723-AB8F-5DF71F8C8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130A7-16C4-4938-BCD8-E0D291737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92463-EEE2-4751-A584-6E8607F4A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F078A-868C-4ABE-BF84-F556A481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5298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C653C-4FF3-43F3-961C-D65CD7C4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77AB4-9931-44B7-AAAB-D79E80764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CD3FB-6099-4537-9FB1-0D2C0334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79BAF-800C-4C48-9D9E-24283F701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BA63D-D746-4892-9B33-9DECF063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35466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8C0E-2F18-4444-A27A-2D6A6813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C7B7E-D3CB-4D6F-A790-41EDC758D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4E29A-A65B-443E-9B5F-0FFC03F53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411AB-1852-41ED-8B12-A6279CA0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FF5FF-1BAE-4EF1-BED8-AEBEE8E4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990CF-CA9C-4B9D-8A34-76CE6877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8543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B66E-BCC9-4691-B27F-4040E3B15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71022-91F7-4789-A1DF-B09A9FAF3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44FDD-F707-4FC4-ACA8-538DE4520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25EEEA-694F-4A9A-BCE3-76E948E9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40291-A31B-4461-9561-BA1144891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183F43-698E-4152-A15C-3E1DD239C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58F428-46BA-44CC-8DC0-F211BC277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ABD02-A178-4BFC-8998-EB79FD11C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58881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985F8-90FB-45BF-AD5F-47F33B8D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D65374-00F6-417D-B174-FF67370F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625E2-B21E-4EBD-91DB-9F416416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9D763-840B-4E89-B9DD-332C91DC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6342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F71517-4273-455E-B48F-D2C3BB5CC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F97238-3F05-4E93-AC3A-841F0D2D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2C2B3-1C61-4B52-96DA-4D2A1566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90191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7823-A4FF-4072-B613-77C10DD2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5F25B-F7CA-422A-99E1-335EDEB14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47C48-CB3C-4320-BC24-C5E9ADEC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7C541-8019-4096-9162-B77E2EB0E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2B572-A419-496C-BAFE-C37A22CDF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1B26D-93E3-4043-B8A2-AAE59660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7497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2C9EB-0FA4-4C92-8187-22B9F7C0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F3D193-9543-4AF0-BB52-523D118247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A17CE-DFF3-4FF8-82F2-D4EA14851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15A6A-8DD6-42AF-9A78-2207C84B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6AE53-BBDB-4FDA-A8E4-32E883B6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54F55-1C5D-489B-B405-F65B04CB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26505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642359-BE23-4491-8CA0-94B606F43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9B445-8506-458F-A866-D7CEF6EF1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0A7C3-CA71-4003-8872-47F9D8204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9FF5-B758-410D-AD55-16C06EE33CB8}" type="datetimeFigureOut">
              <a:rPr lang="es-PR" smtClean="0"/>
              <a:t>02/23/2021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3E434-86AF-4711-8C35-B5DEFC540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932B7-8642-4176-AFAD-02B0BB16F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F35-FEA3-4218-9E23-BE8C61D19352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10934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6C39-9E11-4F9F-8820-C1C4A4C14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/>
              <a:t>Evaluar expresiones algebraicas con Exponentes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98D8E9-033D-400B-AF72-729D34BD2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PR" sz="3200" dirty="0"/>
              <a:t>24 y 25 de febrero de 2021</a:t>
            </a:r>
          </a:p>
        </p:txBody>
      </p:sp>
    </p:spTree>
    <p:extLst>
      <p:ext uri="{BB962C8B-B14F-4D97-AF65-F5344CB8AC3E}">
        <p14:creationId xmlns:p14="http://schemas.microsoft.com/office/powerpoint/2010/main" val="1325686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CCBFA-B890-41E2-97F9-A43F7AD5E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436228"/>
            <a:ext cx="10805160" cy="2164359"/>
          </a:xfrm>
        </p:spPr>
        <p:txBody>
          <a:bodyPr/>
          <a:lstStyle/>
          <a:p>
            <a:pPr marL="0" lvl="0" indent="0">
              <a:buNone/>
            </a:pPr>
            <a:r>
              <a:rPr lang="es-PR" sz="3200" dirty="0">
                <a:latin typeface="Comic Sans MS" panose="030F0702030302020204" pitchFamily="66" charset="0"/>
              </a:rPr>
              <a:t>3) Pedro  compró 3 gorras a $15 cada una y 4 baterías a $2 cada una.  Usó un cupón de descuento de $5. </a:t>
            </a:r>
            <a:br>
              <a:rPr lang="es-PR" sz="3200" dirty="0">
                <a:latin typeface="Comic Sans MS" panose="030F0702030302020204" pitchFamily="66" charset="0"/>
              </a:rPr>
            </a:br>
            <a:endParaRPr lang="es-PR" sz="3200" dirty="0"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r>
              <a:rPr lang="es-PR" sz="3200" dirty="0">
                <a:latin typeface="Comic Sans MS" panose="030F0702030302020204" pitchFamily="66" charset="0"/>
              </a:rPr>
              <a:t>   A. Escribe una expresión algebraica y ¿cuánto pagó?</a:t>
            </a:r>
          </a:p>
          <a:p>
            <a:pPr marL="0" indent="0">
              <a:buNone/>
            </a:pPr>
            <a:endParaRPr lang="es-P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E6413F-A5EC-4BD7-9AA5-272515B3E2AA}"/>
                  </a:ext>
                </a:extLst>
              </p:cNvPr>
              <p:cNvSpPr txBox="1"/>
              <p:nvPr/>
            </p:nvSpPr>
            <p:spPr>
              <a:xfrm>
                <a:off x="2048358" y="5736552"/>
                <a:ext cx="509363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45   +    8   −  5</m:t>
                    </m:r>
                  </m:oMath>
                </a14:m>
                <a:r>
                  <a:rPr lang="es-PR" sz="4800" dirty="0"/>
                  <a:t> 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E6413F-A5EC-4BD7-9AA5-272515B3E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358" y="5736552"/>
                <a:ext cx="5093638" cy="738664"/>
              </a:xfrm>
              <a:prstGeom prst="rect">
                <a:avLst/>
              </a:prstGeom>
              <a:blipFill>
                <a:blip r:embed="rId2"/>
                <a:stretch>
                  <a:fillRect t="-23967" r="-2871" b="-50413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AEEC7BB-E32A-47E1-9AF3-4CC5EF11C60F}"/>
              </a:ext>
            </a:extLst>
          </p:cNvPr>
          <p:cNvSpPr/>
          <p:nvPr/>
        </p:nvSpPr>
        <p:spPr>
          <a:xfrm>
            <a:off x="2509245" y="2488262"/>
            <a:ext cx="42386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4000" dirty="0">
                <a:latin typeface="Comic Sans MS" panose="030F0702030302020204" pitchFamily="66" charset="0"/>
              </a:rPr>
              <a:t>3 gorras a $15 = </a:t>
            </a:r>
            <a:endParaRPr lang="es-P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F7D052D-6E17-4453-988E-AC0638DD8F14}"/>
                  </a:ext>
                </a:extLst>
              </p:cNvPr>
              <p:cNvSpPr/>
              <p:nvPr/>
            </p:nvSpPr>
            <p:spPr>
              <a:xfrm>
                <a:off x="7141997" y="2516944"/>
                <a:ext cx="160492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R" sz="40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s-PR" sz="4000" dirty="0">
                    <a:latin typeface="Comic Sans MS" panose="030F0702030302020204" pitchFamily="66" charset="0"/>
                  </a:rPr>
                  <a:t>15 </a:t>
                </a:r>
                <a:endParaRPr lang="es-PR" sz="4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F7D052D-6E17-4453-988E-AC0638DD8F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997" y="2516944"/>
                <a:ext cx="1604927" cy="707886"/>
              </a:xfrm>
              <a:prstGeom prst="rect">
                <a:avLst/>
              </a:prstGeom>
              <a:blipFill>
                <a:blip r:embed="rId3"/>
                <a:stretch>
                  <a:fillRect l="-13688" t="-16379" r="-12548" b="-35345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FCB683F3-D628-4331-8000-F4B1A6D0C89E}"/>
              </a:ext>
            </a:extLst>
          </p:cNvPr>
          <p:cNvSpPr/>
          <p:nvPr/>
        </p:nvSpPr>
        <p:spPr>
          <a:xfrm>
            <a:off x="2509245" y="3320847"/>
            <a:ext cx="44534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4000" dirty="0">
                <a:latin typeface="Comic Sans MS" panose="030F0702030302020204" pitchFamily="66" charset="0"/>
              </a:rPr>
              <a:t>4 baterías a $2 = </a:t>
            </a:r>
            <a:endParaRPr lang="es-P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376399B-0B6D-41A0-AFFB-CE420C381C00}"/>
                  </a:ext>
                </a:extLst>
              </p:cNvPr>
              <p:cNvSpPr/>
              <p:nvPr/>
            </p:nvSpPr>
            <p:spPr>
              <a:xfrm>
                <a:off x="7257414" y="3320847"/>
                <a:ext cx="137409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R" sz="40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s-PR" sz="4000" dirty="0">
                    <a:latin typeface="Comic Sans MS" panose="030F0702030302020204" pitchFamily="66" charset="0"/>
                  </a:rPr>
                  <a:t>2 </a:t>
                </a:r>
                <a:endParaRPr lang="es-PR" sz="4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376399B-0B6D-41A0-AFFB-CE420C381C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414" y="3320847"/>
                <a:ext cx="1374094" cy="707886"/>
              </a:xfrm>
              <a:prstGeom prst="rect">
                <a:avLst/>
              </a:prstGeom>
              <a:blipFill>
                <a:blip r:embed="rId4"/>
                <a:stretch>
                  <a:fillRect l="-16000" t="-16379" r="-15111" b="-35345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4D34410-AAC6-466D-A0BE-B47E61D8B00C}"/>
                  </a:ext>
                </a:extLst>
              </p:cNvPr>
              <p:cNvSpPr/>
              <p:nvPr/>
            </p:nvSpPr>
            <p:spPr>
              <a:xfrm>
                <a:off x="7141996" y="2515421"/>
                <a:ext cx="160492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R" sz="40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s-PR" sz="4000" dirty="0">
                    <a:latin typeface="Comic Sans MS" panose="030F0702030302020204" pitchFamily="66" charset="0"/>
                  </a:rPr>
                  <a:t>15 </a:t>
                </a:r>
                <a:endParaRPr lang="es-PR" sz="40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4D34410-AAC6-466D-A0BE-B47E61D8B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1996" y="2515421"/>
                <a:ext cx="1604927" cy="707886"/>
              </a:xfrm>
              <a:prstGeom prst="rect">
                <a:avLst/>
              </a:prstGeom>
              <a:blipFill>
                <a:blip r:embed="rId5"/>
                <a:stretch>
                  <a:fillRect l="-13688" t="-16379" r="-12548" b="-35345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994C1EA-2EA4-4728-A734-34FCEC299C02}"/>
              </a:ext>
            </a:extLst>
          </p:cNvPr>
          <p:cNvSpPr txBox="1"/>
          <p:nvPr/>
        </p:nvSpPr>
        <p:spPr>
          <a:xfrm>
            <a:off x="3260260" y="4693917"/>
            <a:ext cx="569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latin typeface="+mj-lt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AB85C3-3FD8-4124-A6B9-08D2D1A36E13}"/>
                  </a:ext>
                </a:extLst>
              </p:cNvPr>
              <p:cNvSpPr/>
              <p:nvPr/>
            </p:nvSpPr>
            <p:spPr>
              <a:xfrm>
                <a:off x="7252961" y="3320847"/>
                <a:ext cx="137409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R" sz="40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s-PR" sz="4000" dirty="0">
                    <a:latin typeface="Comic Sans MS" panose="030F0702030302020204" pitchFamily="66" charset="0"/>
                  </a:rPr>
                  <a:t>2 </a:t>
                </a:r>
                <a:endParaRPr lang="es-PR" sz="40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AB85C3-3FD8-4124-A6B9-08D2D1A36E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961" y="3320847"/>
                <a:ext cx="1374094" cy="707886"/>
              </a:xfrm>
              <a:prstGeom prst="rect">
                <a:avLst/>
              </a:prstGeom>
              <a:blipFill>
                <a:blip r:embed="rId6"/>
                <a:stretch>
                  <a:fillRect l="-16000" t="-16379" r="-15111" b="-35345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D71177B6-0F7E-4C9C-ABB0-65D91F8B0903}"/>
              </a:ext>
            </a:extLst>
          </p:cNvPr>
          <p:cNvSpPr txBox="1"/>
          <p:nvPr/>
        </p:nvSpPr>
        <p:spPr>
          <a:xfrm>
            <a:off x="5562857" y="4628556"/>
            <a:ext cx="5693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600" dirty="0">
                <a:latin typeface="+mj-lt"/>
              </a:rPr>
              <a:t>-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FF178D-C900-4C76-8BAD-92E4727EA564}"/>
              </a:ext>
            </a:extLst>
          </p:cNvPr>
          <p:cNvSpPr/>
          <p:nvPr/>
        </p:nvSpPr>
        <p:spPr>
          <a:xfrm>
            <a:off x="9229144" y="809035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3600" dirty="0">
                <a:latin typeface="Comic Sans MS" panose="030F0702030302020204" pitchFamily="66" charset="0"/>
              </a:rPr>
              <a:t>5</a:t>
            </a:r>
            <a:endParaRPr lang="es-P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4E2936-0C58-4A89-9542-14474E327842}"/>
                  </a:ext>
                </a:extLst>
              </p:cNvPr>
              <p:cNvSpPr txBox="1"/>
              <p:nvPr/>
            </p:nvSpPr>
            <p:spPr>
              <a:xfrm>
                <a:off x="7539532" y="5756647"/>
                <a:ext cx="280096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53−  5=</m:t>
                      </m:r>
                    </m:oMath>
                  </m:oMathPara>
                </a14:m>
                <a:endParaRPr lang="es-PR" sz="4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4E2936-0C58-4A89-9542-14474E327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532" y="5756647"/>
                <a:ext cx="2800960" cy="7386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240267-0D6A-47FF-8E10-8F3102489F53}"/>
                  </a:ext>
                </a:extLst>
              </p:cNvPr>
              <p:cNvSpPr txBox="1"/>
              <p:nvPr/>
            </p:nvSpPr>
            <p:spPr>
              <a:xfrm>
                <a:off x="10738028" y="5736552"/>
                <a:ext cx="82234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48</m:t>
                      </m:r>
                    </m:oMath>
                  </m:oMathPara>
                </a14:m>
                <a:endParaRPr lang="es-PR" sz="4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240267-0D6A-47FF-8E10-8F3102489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8028" y="5736552"/>
                <a:ext cx="822341" cy="7386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7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4457 0.342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92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7 L -0.25247 0.229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0" y="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22969 0.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84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0" grpId="1"/>
      <p:bldP spid="11" grpId="0"/>
      <p:bldP spid="12" grpId="0"/>
      <p:bldP spid="12" grpId="1"/>
      <p:bldP spid="13" grpId="0"/>
      <p:bldP spid="14" grpId="0"/>
      <p:bldP spid="14" grpId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3EBE-A215-40F5-ACD6-12D5C38D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es-PR" dirty="0"/>
              <a:t>Repaso para Prueba en Línea #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C2A1C-D9B9-411A-B803-F60A5BD87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322364"/>
            <a:ext cx="10791092" cy="4854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5400" dirty="0"/>
              <a:t>1)  Si n = 10,   evalúa   n</a:t>
            </a:r>
            <a:r>
              <a:rPr lang="es-PR" sz="5400" baseline="30000" dirty="0"/>
              <a:t>2</a:t>
            </a:r>
            <a:r>
              <a:rPr lang="es-PR" sz="5400" dirty="0"/>
              <a:t> + 5n - 50</a:t>
            </a:r>
          </a:p>
        </p:txBody>
      </p:sp>
    </p:spTree>
    <p:extLst>
      <p:ext uri="{BB962C8B-B14F-4D97-AF65-F5344CB8AC3E}">
        <p14:creationId xmlns:p14="http://schemas.microsoft.com/office/powerpoint/2010/main" val="37030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3EBE-A215-40F5-ACD6-12D5C38D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es-PR" dirty="0"/>
              <a:t>Repaso para Prueba en Línea #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C2A1C-D9B9-411A-B803-F60A5BD87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322364"/>
            <a:ext cx="10791092" cy="4854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5400" dirty="0"/>
              <a:t>2)  Si a = 4,   evalúa   2n</a:t>
            </a:r>
            <a:r>
              <a:rPr lang="es-PR" sz="5400" baseline="30000" dirty="0"/>
              <a:t>2</a:t>
            </a:r>
            <a:r>
              <a:rPr lang="es-PR" sz="5400" dirty="0"/>
              <a:t> + 3n - 20</a:t>
            </a:r>
          </a:p>
        </p:txBody>
      </p:sp>
    </p:spTree>
    <p:extLst>
      <p:ext uri="{BB962C8B-B14F-4D97-AF65-F5344CB8AC3E}">
        <p14:creationId xmlns:p14="http://schemas.microsoft.com/office/powerpoint/2010/main" val="90670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3EBE-A215-40F5-ACD6-12D5C38D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es-PR" dirty="0"/>
              <a:t>Repaso para Prueba en Línea #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C2A1C-D9B9-411A-B803-F60A5BD87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322364"/>
            <a:ext cx="10791092" cy="4854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5400" dirty="0"/>
              <a:t>3)  Si x = 3,   evalúa </a:t>
            </a:r>
            <a:r>
              <a:rPr lang="en-US" sz="5400" dirty="0"/>
              <a:t>5</a:t>
            </a:r>
            <a:r>
              <a:rPr lang="en-US" altLang="en-US" sz="5400" dirty="0"/>
              <a:t>x</a:t>
            </a:r>
            <a:r>
              <a:rPr lang="en-US" altLang="en-US" sz="5400" baseline="30000" dirty="0"/>
              <a:t>2</a:t>
            </a:r>
            <a:r>
              <a:rPr lang="en-US" altLang="en-US" sz="5400" dirty="0"/>
              <a:t> + 2(x + 5) </a:t>
            </a:r>
            <a:endParaRPr lang="es-PR" sz="5400" dirty="0"/>
          </a:p>
        </p:txBody>
      </p:sp>
    </p:spTree>
    <p:extLst>
      <p:ext uri="{BB962C8B-B14F-4D97-AF65-F5344CB8AC3E}">
        <p14:creationId xmlns:p14="http://schemas.microsoft.com/office/powerpoint/2010/main" val="202040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3EBE-A215-40F5-ACD6-12D5C38D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es-PR" dirty="0"/>
              <a:t>Repaso para Prueba en Línea #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C2A1C-D9B9-411A-B803-F60A5BD87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322364"/>
            <a:ext cx="10791092" cy="4854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5400" dirty="0"/>
              <a:t>4)  Si n = 5,   evalúa </a:t>
            </a:r>
            <a:r>
              <a:rPr lang="en-US" sz="5400" dirty="0"/>
              <a:t>2n</a:t>
            </a:r>
            <a:r>
              <a:rPr lang="en-US" altLang="en-US" sz="5400" baseline="30000" dirty="0"/>
              <a:t>2</a:t>
            </a:r>
            <a:r>
              <a:rPr lang="en-US" altLang="en-US" sz="5400" dirty="0"/>
              <a:t> + 3(</a:t>
            </a:r>
            <a:r>
              <a:rPr lang="en-US" altLang="en-US" sz="4800" dirty="0"/>
              <a:t>‾</a:t>
            </a:r>
            <a:r>
              <a:rPr lang="en-US" altLang="en-US" sz="5400" dirty="0"/>
              <a:t>n + 9) </a:t>
            </a:r>
            <a:endParaRPr lang="es-PR" sz="5400" dirty="0"/>
          </a:p>
        </p:txBody>
      </p:sp>
    </p:spTree>
    <p:extLst>
      <p:ext uri="{BB962C8B-B14F-4D97-AF65-F5344CB8AC3E}">
        <p14:creationId xmlns:p14="http://schemas.microsoft.com/office/powerpoint/2010/main" val="142769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3EBE-A215-40F5-ACD6-12D5C38D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es-PR" dirty="0"/>
              <a:t>Repaso para Prueba en Línea #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5C2A1C-D9B9-411A-B803-F60A5BD87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5760" y="1322364"/>
                <a:ext cx="11338560" cy="4854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PR" sz="5400" dirty="0"/>
                  <a:t>5)  Si n = 4,  evalúa </a:t>
                </a:r>
                <a:r>
                  <a:rPr lang="es-PR" sz="4800" dirty="0">
                    <a:latin typeface="Comic Sans MS" panose="030F0702030302020204" pitchFamily="66" charset="0"/>
                  </a:rPr>
                  <a:t>20n + 5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PR" sz="5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PR" sz="5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PR" sz="5400" i="1"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PR" sz="5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PR" sz="5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PR" sz="5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5C2A1C-D9B9-411A-B803-F60A5BD87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760" y="1322364"/>
                <a:ext cx="11338560" cy="4854599"/>
              </a:xfrm>
              <a:blipFill>
                <a:blip r:embed="rId2"/>
                <a:stretch>
                  <a:fillRect l="-2849" t="-5025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06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3EBE-A215-40F5-ACD6-12D5C38D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/>
          <a:lstStyle/>
          <a:p>
            <a:r>
              <a:rPr lang="es-PR" dirty="0"/>
              <a:t>Repaso para Prueba en Línea #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5C2A1C-D9B9-411A-B803-F60A5BD872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2708" y="1322364"/>
                <a:ext cx="10791092" cy="4854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PR" sz="5400" dirty="0"/>
                  <a:t>6)  Si a = 5 y b = 3,   </a:t>
                </a:r>
              </a:p>
              <a:p>
                <a:pPr marL="0" indent="0">
                  <a:buNone/>
                </a:pPr>
                <a:r>
                  <a:rPr lang="es-PR" sz="5400" dirty="0"/>
                  <a:t>evalúa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R" sz="6600" i="1"/>
                        </m:ctrlPr>
                      </m:fPr>
                      <m:num>
                        <m:r>
                          <a:rPr lang="en-PR" sz="6600" i="1"/>
                          <m:t>3</m:t>
                        </m:r>
                        <m:r>
                          <a:rPr lang="en-PR" sz="6600" i="1"/>
                          <m:t>𝑎</m:t>
                        </m:r>
                        <m:r>
                          <a:rPr lang="en-PR" sz="6600" i="1"/>
                          <m:t>+5</m:t>
                        </m:r>
                      </m:num>
                      <m:den>
                        <m:r>
                          <a:rPr lang="en-PR" sz="6600" i="1"/>
                          <m:t>2</m:t>
                        </m:r>
                        <m:r>
                          <a:rPr lang="en-PR" sz="6600" i="1"/>
                          <m:t>𝑏</m:t>
                        </m:r>
                        <m:r>
                          <a:rPr lang="en-PR" sz="6600" i="1"/>
                          <m:t>+4</m:t>
                        </m:r>
                      </m:den>
                    </m:f>
                  </m:oMath>
                </a14:m>
                <a:endParaRPr lang="en-PR" dirty="0"/>
              </a:p>
              <a:p>
                <a:pPr marL="0" indent="0">
                  <a:buNone/>
                </a:pPr>
                <a:endParaRPr lang="es-PR" sz="5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5C2A1C-D9B9-411A-B803-F60A5BD872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2708" y="1322364"/>
                <a:ext cx="10791092" cy="4854599"/>
              </a:xfrm>
              <a:blipFill>
                <a:blip r:embed="rId2"/>
                <a:stretch>
                  <a:fillRect l="-2993" t="-5151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949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2EB5D-838A-47C7-9FC9-75988B8A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3958"/>
          </a:xfrm>
        </p:spPr>
        <p:txBody>
          <a:bodyPr>
            <a:normAutofit/>
          </a:bodyPr>
          <a:lstStyle/>
          <a:p>
            <a:r>
              <a:rPr lang="es-PR" sz="5400" dirty="0"/>
              <a:t>y = 3x + 1   Determina los valores de 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2A5ABC-F857-483A-9DEB-3341BE92A8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223117"/>
              </p:ext>
            </p:extLst>
          </p:nvPr>
        </p:nvGraphicFramePr>
        <p:xfrm>
          <a:off x="570914" y="1955409"/>
          <a:ext cx="1736188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449">
                  <a:extLst>
                    <a:ext uri="{9D8B030D-6E8A-4147-A177-3AD203B41FA5}">
                      <a16:colId xmlns:a16="http://schemas.microsoft.com/office/drawing/2014/main" val="2002064031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157687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04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88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99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38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50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002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2EB5D-838A-47C7-9FC9-75988B8A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3958"/>
          </a:xfrm>
        </p:spPr>
        <p:txBody>
          <a:bodyPr>
            <a:normAutofit/>
          </a:bodyPr>
          <a:lstStyle/>
          <a:p>
            <a:r>
              <a:rPr lang="es-PR" sz="5400" dirty="0"/>
              <a:t>y = 20 – 8x   ¿Cuál es el valor de k?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2A5ABC-F857-483A-9DEB-3341BE92A8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107673"/>
              </p:ext>
            </p:extLst>
          </p:nvPr>
        </p:nvGraphicFramePr>
        <p:xfrm>
          <a:off x="570914" y="1955409"/>
          <a:ext cx="1736188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449">
                  <a:extLst>
                    <a:ext uri="{9D8B030D-6E8A-4147-A177-3AD203B41FA5}">
                      <a16:colId xmlns:a16="http://schemas.microsoft.com/office/drawing/2014/main" val="2002064031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157687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04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885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99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4400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38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3600" dirty="0"/>
                        <a:t>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50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006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18763D2CB6A4B4785CB951E2D8D46CE" ma:contentTypeVersion="9" ma:contentTypeDescription="Crear nuevo documento." ma:contentTypeScope="" ma:versionID="20046898406b4532897160b3974ca3f6">
  <xsd:schema xmlns:xsd="http://www.w3.org/2001/XMLSchema" xmlns:xs="http://www.w3.org/2001/XMLSchema" xmlns:p="http://schemas.microsoft.com/office/2006/metadata/properties" xmlns:ns2="685c0a2b-3f86-42b9-869c-112ea8182f67" xmlns:ns3="56e7d199-fb0f-4d3b-9754-f9fe3d98065d" targetNamespace="http://schemas.microsoft.com/office/2006/metadata/properties" ma:root="true" ma:fieldsID="5df31c43186d9fc3a8ec468e6eaf94b4" ns2:_="" ns3:_="">
    <xsd:import namespace="685c0a2b-3f86-42b9-869c-112ea8182f67"/>
    <xsd:import namespace="56e7d199-fb0f-4d3b-9754-f9fe3d9806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c0a2b-3f86-42b9-869c-112ea8182f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7d199-fb0f-4d3b-9754-f9fe3d98065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824BDB-4936-4EC9-BD1A-A1CC92986271}"/>
</file>

<file path=customXml/itemProps2.xml><?xml version="1.0" encoding="utf-8"?>
<ds:datastoreItem xmlns:ds="http://schemas.openxmlformats.org/officeDocument/2006/customXml" ds:itemID="{64A26791-EA59-4A90-BC93-CFB8680BC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3765BE-0CA9-4A9C-ADC3-FFCE4B652171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f3035c6-a233-4616-aba6-f85c82563795"/>
    <ds:schemaRef ds:uri="d644a2ee-939d-4116-a96e-233ac4f1a3d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258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Comic Sans MS</vt:lpstr>
      <vt:lpstr>Office Theme</vt:lpstr>
      <vt:lpstr>Evaluar expresiones algebraicas con Exponentes</vt:lpstr>
      <vt:lpstr>Repaso para Prueba en Línea # 4</vt:lpstr>
      <vt:lpstr>Repaso para Prueba en Línea # 4</vt:lpstr>
      <vt:lpstr>Repaso para Prueba en Línea # 4</vt:lpstr>
      <vt:lpstr>Repaso para Prueba en Línea # 4</vt:lpstr>
      <vt:lpstr>Repaso para Prueba en Línea # 4</vt:lpstr>
      <vt:lpstr>Repaso para Prueba en Línea # 4</vt:lpstr>
      <vt:lpstr>y = 3x + 1   Determina los valores de y</vt:lpstr>
      <vt:lpstr>y = 20 – 8x   ¿Cuál es el valor de k?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Evaluar expresiones algebraicas</dc:title>
  <dc:creator>SAMUEL VELEZ GARCIA</dc:creator>
  <cp:lastModifiedBy>SAMUEL VELEZ GARCIA</cp:lastModifiedBy>
  <cp:revision>8</cp:revision>
  <dcterms:created xsi:type="dcterms:W3CDTF">2020-03-01T20:52:49Z</dcterms:created>
  <dcterms:modified xsi:type="dcterms:W3CDTF">2021-02-24T00:59:23Z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0x010100F18763D2CB6A4B4785CB951E2D8D46CE</vt:lpwstr>
  </property>
</Properties>
</file>