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ACFBC-6261-425E-B52E-CAEF69F6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B2109-E2C4-43D3-9DFD-F9A96E970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6C794-1D93-4297-B97F-AF2668B0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21462-09CC-4B24-B673-1B9E5868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5721-7D9D-4B7C-8EC6-6B195E173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4068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27EE-E87A-4A85-A0FA-560059A5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3CDD1-4C0C-4083-BAD2-18D557BB7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C8EB1-30DD-410C-A982-4533A0EE9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2A86C-26C1-497E-805F-2E18EBDF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6AAE6-BCED-450F-B67D-81FCBD0B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1236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7F926-D69D-4EED-BB82-DA5C5C268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E6902-EAB2-4B21-8164-B9869343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492FD-CA42-4731-AD1C-ED91D6FC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7A7FF-CA91-4994-A588-AD56CDDF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70340-A123-4E7B-9C9B-EC173072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01169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4A02-954E-4129-BE7C-9CB1394C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220C9-26D1-49E0-812F-45EB05502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58E3F-6108-4C27-B4C0-CED1C09C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3EC13-907A-4F4C-BBA4-CB50BACD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4E60-9C2C-40FC-84A3-0AA47FA1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40924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AC6F-D19C-46F6-8305-E803D201D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4658E-DD32-4F50-8742-A8D283C23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4774A-8102-40FD-988D-F4E6B499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3A3C3-CEDD-44FD-9E4A-FD3E8DE2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2DC7F-D543-4C51-B47D-D2D2DD62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76490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63C1-4A7F-4461-8009-BD10DFCA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094A-2223-49B0-B82A-E5B31692F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D10D8-31FA-46CE-BFB2-0EB0060CD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4F6A7-3381-4714-90A9-22D905DA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0F0A9-BD77-49D2-A036-E8DEB0B2D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4A989-B1D5-4E7F-A40B-382F2285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759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A567-33EE-421B-BA47-8B4B57639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CCE43-66F2-4D13-983A-137CA37F6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D2645-EF30-4759-BD32-E48BAAAE5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5DBA3-2665-44FF-B381-D1C51954D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57C56-A5DC-4464-B205-B914DF4C9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BA185F-DBDC-42C0-8933-EAE147AE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F73B1-6554-403A-AB85-BD1B71C98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6A4A53-4E21-49BC-921D-A08D540C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351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9DE4-A410-49F7-B75A-FACE656B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CBC4F-D949-46BE-B20E-4D3A657E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046DF-FE7D-4DDE-9A2F-429D6E32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0320D-09C3-48A0-BD79-C5B9F995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407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D83C5-E2F3-4F05-8411-B11116378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5BD04-7A38-4A7F-A67C-D2E0840A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BEC39-3E11-4088-B291-EC688D74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74715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A903F-03E9-4EA1-B44F-DF885AC7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DA93B-049D-4148-91AC-CCDDE98BC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694FF-C643-4B5D-9039-036A84C9D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FB2D9-CA18-471F-B2B0-85716D2C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F6E16-1523-4E64-80D0-1859A081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E2795-88FF-4348-BF78-CFA26374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4738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82597-071A-4923-8D2A-69526160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A493C-E2C3-46A9-BBFB-C8F3788A5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93EB1-7F94-4EFB-A80D-44256897C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971F7-814A-42F3-B394-7E18BF86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BF966-AD89-4849-9D36-9D73081B6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A15F4-6B65-48E5-A325-64BE01D9D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0878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EBB284-9A44-49AD-902B-84B64B670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71F70-FEAF-4A37-B5DA-26F883F96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E3007-1AC0-4012-8142-C6A905897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9350A-3064-4F73-89A0-2F0943D0DFBA}" type="datetimeFigureOut">
              <a:rPr lang="es-PR" smtClean="0"/>
              <a:t>07/02/2023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CACA5-8B9D-4B1E-B234-E7623F146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6592C-D56A-42AF-AB44-3AE74FB77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69415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DC6AA-1EB5-4870-A8C3-32F0E51EE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/>
              <a:t>EXPRESIONES ALGEBRAICAS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25BCF-C85F-44D2-B55C-F23E67E7E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109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C3D25-0A96-4DE4-9D5F-ED777589F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4800" dirty="0"/>
              <a:t>Expresión Algebraica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A732-FED0-4388-BCF2-2454BB2C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3600" dirty="0">
                <a:latin typeface="Comic Sans MS" panose="030F0702030302020204" pitchFamily="66" charset="0"/>
              </a:rPr>
              <a:t>Una expresión algebraica es una combinación de letras, números y operaciones matemáticas.</a:t>
            </a:r>
          </a:p>
          <a:p>
            <a:pPr marL="0" indent="0">
              <a:buNone/>
            </a:pPr>
            <a:r>
              <a:rPr lang="es-PR" sz="3600" dirty="0">
                <a:latin typeface="Comic Sans MS" panose="030F0702030302020204" pitchFamily="66" charset="0"/>
              </a:rPr>
              <a:t> </a:t>
            </a:r>
          </a:p>
          <a:p>
            <a:r>
              <a:rPr lang="es-PR" sz="3600" dirty="0">
                <a:latin typeface="Comic Sans MS" panose="030F0702030302020204" pitchFamily="66" charset="0"/>
              </a:rPr>
              <a:t>Las letras se llaman VARIABLES. </a:t>
            </a:r>
          </a:p>
          <a:p>
            <a:endParaRPr lang="es-PR" sz="3600" dirty="0">
              <a:latin typeface="Comic Sans MS" panose="030F0702030302020204" pitchFamily="66" charset="0"/>
            </a:endParaRPr>
          </a:p>
          <a:p>
            <a:r>
              <a:rPr lang="es-PR" sz="3600" dirty="0">
                <a:latin typeface="Comic Sans MS" panose="030F0702030302020204" pitchFamily="66" charset="0"/>
              </a:rPr>
              <a:t>Variables son cantidades desconocidas. </a:t>
            </a:r>
          </a:p>
        </p:txBody>
      </p:sp>
    </p:spTree>
    <p:extLst>
      <p:ext uri="{BB962C8B-B14F-4D97-AF65-F5344CB8AC3E}">
        <p14:creationId xmlns:p14="http://schemas.microsoft.com/office/powerpoint/2010/main" val="142887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Frases con suma  (+)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47" y="1661327"/>
            <a:ext cx="5671659" cy="8596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1) Un número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más</a:t>
            </a:r>
            <a:r>
              <a:rPr lang="es-PR" sz="4800" dirty="0">
                <a:latin typeface="Comic Sans MS" panose="030F0702030302020204" pitchFamily="66" charset="0"/>
              </a:rPr>
              <a:t> 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F6776F-11FD-4067-B76D-6CB1EC6E7EF0}"/>
              </a:ext>
            </a:extLst>
          </p:cNvPr>
          <p:cNvSpPr txBox="1">
            <a:spLocks/>
          </p:cNvSpPr>
          <p:nvPr/>
        </p:nvSpPr>
        <p:spPr>
          <a:xfrm>
            <a:off x="8647651" y="1682404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n + 5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F3D62F-80DE-4B34-B882-6670D16BDD47}"/>
              </a:ext>
            </a:extLst>
          </p:cNvPr>
          <p:cNvSpPr txBox="1">
            <a:spLocks/>
          </p:cNvSpPr>
          <p:nvPr/>
        </p:nvSpPr>
        <p:spPr>
          <a:xfrm>
            <a:off x="267747" y="2852870"/>
            <a:ext cx="7567571" cy="1027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2)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suma </a:t>
            </a:r>
            <a:r>
              <a:rPr lang="es-PR" sz="4800" dirty="0">
                <a:latin typeface="Comic Sans MS" panose="030F0702030302020204" pitchFamily="66" charset="0"/>
              </a:rPr>
              <a:t>de un número y 5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C4433C-3D1A-4571-9080-0DD7AAECBD4B}"/>
              </a:ext>
            </a:extLst>
          </p:cNvPr>
          <p:cNvSpPr txBox="1">
            <a:spLocks/>
          </p:cNvSpPr>
          <p:nvPr/>
        </p:nvSpPr>
        <p:spPr>
          <a:xfrm>
            <a:off x="8731541" y="2798087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n + 5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DCEA5C-ED5C-4EEF-ABE9-BFF4E1F7D42A}"/>
              </a:ext>
            </a:extLst>
          </p:cNvPr>
          <p:cNvSpPr txBox="1">
            <a:spLocks/>
          </p:cNvSpPr>
          <p:nvPr/>
        </p:nvSpPr>
        <p:spPr>
          <a:xfrm>
            <a:off x="267746" y="4010245"/>
            <a:ext cx="8179967" cy="8596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3) Un número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aumentado</a:t>
            </a:r>
            <a:r>
              <a:rPr lang="es-PR" sz="4800" dirty="0">
                <a:latin typeface="Comic Sans MS" panose="030F0702030302020204" pitchFamily="66" charset="0"/>
              </a:rPr>
              <a:t> en 5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8315048-9415-4027-BF7C-799349BD4471}"/>
              </a:ext>
            </a:extLst>
          </p:cNvPr>
          <p:cNvSpPr txBox="1">
            <a:spLocks/>
          </p:cNvSpPr>
          <p:nvPr/>
        </p:nvSpPr>
        <p:spPr>
          <a:xfrm>
            <a:off x="8731541" y="3905485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n + 5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C7B2DC-751B-4CBF-91A2-492201482775}"/>
              </a:ext>
            </a:extLst>
          </p:cNvPr>
          <p:cNvSpPr txBox="1">
            <a:spLocks/>
          </p:cNvSpPr>
          <p:nvPr/>
        </p:nvSpPr>
        <p:spPr>
          <a:xfrm>
            <a:off x="267746" y="5369465"/>
            <a:ext cx="8179967" cy="8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4) 5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más</a:t>
            </a:r>
            <a:r>
              <a:rPr lang="es-PR" sz="4800" dirty="0">
                <a:latin typeface="Comic Sans MS" panose="030F0702030302020204" pitchFamily="66" charset="0"/>
              </a:rPr>
              <a:t> </a:t>
            </a:r>
            <a:r>
              <a:rPr lang="es-PR" sz="4800" dirty="0">
                <a:solidFill>
                  <a:srgbClr val="002060"/>
                </a:solidFill>
                <a:latin typeface="Comic Sans MS" panose="030F0702030302020204" pitchFamily="66" charset="0"/>
              </a:rPr>
              <a:t>que</a:t>
            </a:r>
            <a:r>
              <a:rPr lang="es-PR" sz="4800" dirty="0">
                <a:latin typeface="Comic Sans MS" panose="030F0702030302020204" pitchFamily="66" charset="0"/>
              </a:rPr>
              <a:t> un número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F08DB29-D32F-4214-BCC1-B1250E0ABE60}"/>
              </a:ext>
            </a:extLst>
          </p:cNvPr>
          <p:cNvSpPr txBox="1">
            <a:spLocks/>
          </p:cNvSpPr>
          <p:nvPr/>
        </p:nvSpPr>
        <p:spPr>
          <a:xfrm>
            <a:off x="8731541" y="5281692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n + 5</a:t>
            </a:r>
          </a:p>
        </p:txBody>
      </p:sp>
    </p:spTree>
    <p:extLst>
      <p:ext uri="{BB962C8B-B14F-4D97-AF65-F5344CB8AC3E}">
        <p14:creationId xmlns:p14="http://schemas.microsoft.com/office/powerpoint/2010/main" val="60829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/>
      <p:bldP spid="7" grpId="0" build="p"/>
      <p:bldP spid="8" grpId="0"/>
      <p:bldP spid="9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Frases con resta  (—)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47" y="1661327"/>
            <a:ext cx="6376334" cy="8596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1) Un número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menos</a:t>
            </a:r>
            <a:r>
              <a:rPr lang="es-PR" sz="4800" dirty="0">
                <a:latin typeface="Comic Sans MS" panose="030F0702030302020204" pitchFamily="66" charset="0"/>
              </a:rPr>
              <a:t> 11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F6776F-11FD-4067-B76D-6CB1EC6E7EF0}"/>
              </a:ext>
            </a:extLst>
          </p:cNvPr>
          <p:cNvSpPr txBox="1">
            <a:spLocks/>
          </p:cNvSpPr>
          <p:nvPr/>
        </p:nvSpPr>
        <p:spPr>
          <a:xfrm>
            <a:off x="8647651" y="1682404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y - 11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F3D62F-80DE-4B34-B882-6670D16BDD47}"/>
              </a:ext>
            </a:extLst>
          </p:cNvPr>
          <p:cNvSpPr txBox="1">
            <a:spLocks/>
          </p:cNvSpPr>
          <p:nvPr/>
        </p:nvSpPr>
        <p:spPr>
          <a:xfrm>
            <a:off x="83188" y="4121710"/>
            <a:ext cx="9463483" cy="10273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spc="20" dirty="0">
                <a:latin typeface="Comic Sans MS" panose="030F0702030302020204" pitchFamily="66" charset="0"/>
              </a:rPr>
              <a:t>3) </a:t>
            </a:r>
            <a:r>
              <a:rPr lang="es-PR" sz="4800" u="sng" spc="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 diferencia </a:t>
            </a:r>
            <a:r>
              <a:rPr lang="es-PR" sz="4800" spc="20" dirty="0">
                <a:latin typeface="Comic Sans MS" panose="030F0702030302020204" pitchFamily="66" charset="0"/>
              </a:rPr>
              <a:t>entre un número y 11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C4433C-3D1A-4571-9080-0DD7AAECBD4B}"/>
              </a:ext>
            </a:extLst>
          </p:cNvPr>
          <p:cNvSpPr txBox="1">
            <a:spLocks/>
          </p:cNvSpPr>
          <p:nvPr/>
        </p:nvSpPr>
        <p:spPr>
          <a:xfrm>
            <a:off x="8731541" y="2798087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y - 11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DCEA5C-ED5C-4EEF-ABE9-BFF4E1F7D42A}"/>
              </a:ext>
            </a:extLst>
          </p:cNvPr>
          <p:cNvSpPr txBox="1">
            <a:spLocks/>
          </p:cNvSpPr>
          <p:nvPr/>
        </p:nvSpPr>
        <p:spPr>
          <a:xfrm>
            <a:off x="158689" y="2871436"/>
            <a:ext cx="8414860" cy="8596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2) Un número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disminuido</a:t>
            </a:r>
            <a:r>
              <a:rPr lang="es-PR" sz="4800" dirty="0">
                <a:latin typeface="Comic Sans MS" panose="030F0702030302020204" pitchFamily="66" charset="0"/>
              </a:rPr>
              <a:t> en 11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8315048-9415-4027-BF7C-799349BD4471}"/>
              </a:ext>
            </a:extLst>
          </p:cNvPr>
          <p:cNvSpPr txBox="1">
            <a:spLocks/>
          </p:cNvSpPr>
          <p:nvPr/>
        </p:nvSpPr>
        <p:spPr>
          <a:xfrm>
            <a:off x="9838888" y="3765536"/>
            <a:ext cx="1838587" cy="8009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y - 11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C7B2DC-751B-4CBF-91A2-492201482775}"/>
              </a:ext>
            </a:extLst>
          </p:cNvPr>
          <p:cNvSpPr txBox="1">
            <a:spLocks/>
          </p:cNvSpPr>
          <p:nvPr/>
        </p:nvSpPr>
        <p:spPr>
          <a:xfrm>
            <a:off x="267746" y="5369465"/>
            <a:ext cx="8179967" cy="8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4) 11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menos</a:t>
            </a:r>
            <a:r>
              <a:rPr lang="es-PR" sz="4800" dirty="0">
                <a:latin typeface="Comic Sans MS" panose="030F0702030302020204" pitchFamily="66" charset="0"/>
              </a:rPr>
              <a:t> </a:t>
            </a:r>
            <a:r>
              <a:rPr lang="es-PR" sz="4800" dirty="0">
                <a:solidFill>
                  <a:srgbClr val="002060"/>
                </a:solidFill>
                <a:latin typeface="Comic Sans MS" panose="030F0702030302020204" pitchFamily="66" charset="0"/>
              </a:rPr>
              <a:t>que</a:t>
            </a:r>
            <a:r>
              <a:rPr lang="es-PR" sz="4800" dirty="0">
                <a:latin typeface="Comic Sans MS" panose="030F0702030302020204" pitchFamily="66" charset="0"/>
              </a:rPr>
              <a:t> un número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F08DB29-D32F-4214-BCC1-B1250E0ABE60}"/>
              </a:ext>
            </a:extLst>
          </p:cNvPr>
          <p:cNvSpPr txBox="1">
            <a:spLocks/>
          </p:cNvSpPr>
          <p:nvPr/>
        </p:nvSpPr>
        <p:spPr>
          <a:xfrm>
            <a:off x="8958044" y="5325991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y - 11</a:t>
            </a:r>
          </a:p>
        </p:txBody>
      </p:sp>
    </p:spTree>
    <p:extLst>
      <p:ext uri="{BB962C8B-B14F-4D97-AF65-F5344CB8AC3E}">
        <p14:creationId xmlns:p14="http://schemas.microsoft.com/office/powerpoint/2010/main" val="48257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/>
      <p:bldP spid="7" grpId="0" build="p"/>
      <p:bldP spid="8" grpId="0" animBg="1"/>
      <p:bldP spid="9" grpId="0" build="p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Frases con multiplicación (*) (</a:t>
            </a:r>
            <a:r>
              <a:rPr lang="es-PR" sz="5400" dirty="0">
                <a:latin typeface="Comic Sans MS" panose="030F0702030302020204" pitchFamily="66" charset="0"/>
              </a:rPr>
              <a:t>•</a:t>
            </a:r>
            <a:r>
              <a:rPr lang="es-PR" sz="48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39" y="1523017"/>
            <a:ext cx="9128180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1) 3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multiplicado</a:t>
            </a:r>
            <a:r>
              <a:rPr lang="es-PR" sz="4800" dirty="0">
                <a:latin typeface="Comic Sans MS" panose="030F0702030302020204" pitchFamily="66" charset="0"/>
              </a:rPr>
              <a:t> por un número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F3D62F-80DE-4B34-B882-6670D16BDD47}"/>
              </a:ext>
            </a:extLst>
          </p:cNvPr>
          <p:cNvSpPr txBox="1">
            <a:spLocks/>
          </p:cNvSpPr>
          <p:nvPr/>
        </p:nvSpPr>
        <p:spPr>
          <a:xfrm>
            <a:off x="158689" y="4821310"/>
            <a:ext cx="9463483" cy="1027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spc="20" dirty="0">
                <a:latin typeface="Comic Sans MS" panose="030F0702030302020204" pitchFamily="66" charset="0"/>
              </a:rPr>
              <a:t>3) El </a:t>
            </a:r>
            <a:r>
              <a:rPr lang="es-PR" sz="4800" u="sng" spc="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producto </a:t>
            </a:r>
            <a:r>
              <a:rPr lang="es-PR" sz="4800" spc="20" dirty="0">
                <a:latin typeface="Comic Sans MS" panose="030F0702030302020204" pitchFamily="66" charset="0"/>
              </a:rPr>
              <a:t>de 3 y un número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DCEA5C-ED5C-4EEF-ABE9-BFF4E1F7D42A}"/>
              </a:ext>
            </a:extLst>
          </p:cNvPr>
          <p:cNvSpPr txBox="1">
            <a:spLocks/>
          </p:cNvSpPr>
          <p:nvPr/>
        </p:nvSpPr>
        <p:spPr>
          <a:xfrm>
            <a:off x="158689" y="3487669"/>
            <a:ext cx="6399880" cy="8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2) 3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veces </a:t>
            </a:r>
            <a:r>
              <a:rPr lang="es-PR" sz="4800" dirty="0">
                <a:latin typeface="Comic Sans MS" panose="030F0702030302020204" pitchFamily="66" charset="0"/>
              </a:rPr>
              <a:t>un número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3C4F5DC-82E4-4246-856D-78BD3470D170}"/>
              </a:ext>
            </a:extLst>
          </p:cNvPr>
          <p:cNvSpPr txBox="1">
            <a:spLocks/>
          </p:cNvSpPr>
          <p:nvPr/>
        </p:nvSpPr>
        <p:spPr>
          <a:xfrm>
            <a:off x="6759445" y="3452231"/>
            <a:ext cx="1308426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3m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72FF53B-143E-458F-85A4-096E1E656BEB}"/>
              </a:ext>
            </a:extLst>
          </p:cNvPr>
          <p:cNvSpPr txBox="1">
            <a:spLocks/>
          </p:cNvSpPr>
          <p:nvPr/>
        </p:nvSpPr>
        <p:spPr>
          <a:xfrm>
            <a:off x="8268748" y="3487669"/>
            <a:ext cx="1616978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3•m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02D523B-4AEF-4255-AF72-4D81F4E246C0}"/>
              </a:ext>
            </a:extLst>
          </p:cNvPr>
          <p:cNvSpPr txBox="1">
            <a:spLocks/>
          </p:cNvSpPr>
          <p:nvPr/>
        </p:nvSpPr>
        <p:spPr>
          <a:xfrm>
            <a:off x="3716579" y="5769256"/>
            <a:ext cx="1308426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3m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A80AC01-85C7-4424-BA02-953FB1CB4BD3}"/>
              </a:ext>
            </a:extLst>
          </p:cNvPr>
          <p:cNvSpPr txBox="1">
            <a:spLocks/>
          </p:cNvSpPr>
          <p:nvPr/>
        </p:nvSpPr>
        <p:spPr>
          <a:xfrm>
            <a:off x="5156433" y="5769256"/>
            <a:ext cx="1616978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3•m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22A5D13-0C33-493D-8931-CDE406CE9B94}"/>
              </a:ext>
            </a:extLst>
          </p:cNvPr>
          <p:cNvSpPr txBox="1">
            <a:spLocks/>
          </p:cNvSpPr>
          <p:nvPr/>
        </p:nvSpPr>
        <p:spPr>
          <a:xfrm>
            <a:off x="3582004" y="2382685"/>
            <a:ext cx="1199721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3m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454316-8DA5-4314-8C65-8014FD4287DD}"/>
              </a:ext>
            </a:extLst>
          </p:cNvPr>
          <p:cNvSpPr txBox="1">
            <a:spLocks/>
          </p:cNvSpPr>
          <p:nvPr/>
        </p:nvSpPr>
        <p:spPr>
          <a:xfrm>
            <a:off x="5064282" y="2400580"/>
            <a:ext cx="1361685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3•m</a:t>
            </a:r>
          </a:p>
        </p:txBody>
      </p:sp>
    </p:spTree>
    <p:extLst>
      <p:ext uri="{BB962C8B-B14F-4D97-AF65-F5344CB8AC3E}">
        <p14:creationId xmlns:p14="http://schemas.microsoft.com/office/powerpoint/2010/main" val="152195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964130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Frases con división (</a:t>
            </a:r>
            <a:r>
              <a:rPr lang="es-PR" sz="6000" dirty="0">
                <a:latin typeface="Comic Sans MS" panose="030F0702030302020204" pitchFamily="66" charset="0"/>
              </a:rPr>
              <a:t>÷</a:t>
            </a:r>
            <a:r>
              <a:rPr lang="es-PR" sz="48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89" y="1398865"/>
            <a:ext cx="8687888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1) Un número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dividido</a:t>
            </a:r>
            <a:r>
              <a:rPr lang="es-PR" sz="4800" dirty="0">
                <a:latin typeface="Comic Sans MS" panose="030F0702030302020204" pitchFamily="66" charset="0"/>
              </a:rPr>
              <a:t> entre 7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F3D62F-80DE-4B34-B882-6670D16BDD47}"/>
              </a:ext>
            </a:extLst>
          </p:cNvPr>
          <p:cNvSpPr txBox="1">
            <a:spLocks/>
          </p:cNvSpPr>
          <p:nvPr/>
        </p:nvSpPr>
        <p:spPr>
          <a:xfrm>
            <a:off x="158689" y="4514592"/>
            <a:ext cx="10049001" cy="1027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spc="20" dirty="0">
                <a:latin typeface="Comic Sans MS" panose="030F0702030302020204" pitchFamily="66" charset="0"/>
              </a:rPr>
              <a:t>3) La </a:t>
            </a:r>
            <a:r>
              <a:rPr lang="es-PR" sz="4800" u="sng" spc="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séptima parte </a:t>
            </a:r>
            <a:r>
              <a:rPr lang="es-PR" sz="4800" spc="20" dirty="0">
                <a:latin typeface="Comic Sans MS" panose="030F0702030302020204" pitchFamily="66" charset="0"/>
              </a:rPr>
              <a:t>de un número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DCEA5C-ED5C-4EEF-ABE9-BFF4E1F7D42A}"/>
              </a:ext>
            </a:extLst>
          </p:cNvPr>
          <p:cNvSpPr txBox="1">
            <a:spLocks/>
          </p:cNvSpPr>
          <p:nvPr/>
        </p:nvSpPr>
        <p:spPr>
          <a:xfrm>
            <a:off x="158689" y="3141144"/>
            <a:ext cx="8687887" cy="8596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2) El </a:t>
            </a:r>
            <a:r>
              <a:rPr lang="es-PR" sz="4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cociente </a:t>
            </a:r>
            <a:r>
              <a:rPr lang="es-PR" sz="4800" dirty="0">
                <a:latin typeface="Comic Sans MS" panose="030F0702030302020204" pitchFamily="66" charset="0"/>
              </a:rPr>
              <a:t>de un número y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122A5D13-0C33-493D-8931-CDE406CE9B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46577" y="1230270"/>
                <a:ext cx="970383" cy="1229136"/>
              </a:xfrm>
              <a:prstGeom prst="rect">
                <a:avLst/>
              </a:prstGeom>
              <a:ln w="12700"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122A5D13-0C33-493D-8931-CDE406CE9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577" y="1230270"/>
                <a:ext cx="970383" cy="12291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454316-8DA5-4314-8C65-8014FD4287DD}"/>
              </a:ext>
            </a:extLst>
          </p:cNvPr>
          <p:cNvSpPr txBox="1">
            <a:spLocks/>
          </p:cNvSpPr>
          <p:nvPr/>
        </p:nvSpPr>
        <p:spPr>
          <a:xfrm>
            <a:off x="10093480" y="1398865"/>
            <a:ext cx="1616979" cy="859668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a ÷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1AFF6979-F1E9-492A-A0D8-D122BF55C9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46577" y="2840737"/>
                <a:ext cx="970383" cy="1229136"/>
              </a:xfrm>
              <a:prstGeom prst="rect">
                <a:avLst/>
              </a:prstGeom>
              <a:ln w="12700"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1AFF6979-F1E9-492A-A0D8-D122BF55C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6577" y="2840737"/>
                <a:ext cx="970383" cy="1229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C60FC9D-376E-449D-848B-76BC2E9646A3}"/>
              </a:ext>
            </a:extLst>
          </p:cNvPr>
          <p:cNvSpPr txBox="1">
            <a:spLocks/>
          </p:cNvSpPr>
          <p:nvPr/>
        </p:nvSpPr>
        <p:spPr>
          <a:xfrm>
            <a:off x="10093480" y="3009332"/>
            <a:ext cx="1616979" cy="859668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a ÷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3155F47C-1AAA-49E8-8CFE-AF7A08F549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462814" y="5290540"/>
                <a:ext cx="970383" cy="1229136"/>
              </a:xfrm>
              <a:prstGeom prst="rect">
                <a:avLst/>
              </a:prstGeom>
              <a:ln w="12700"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3155F47C-1AAA-49E8-8CFE-AF7A08F54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814" y="5290540"/>
                <a:ext cx="970383" cy="12291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217D5345-DA83-4FF0-B413-C0EC682AE849}"/>
              </a:ext>
            </a:extLst>
          </p:cNvPr>
          <p:cNvSpPr txBox="1">
            <a:spLocks/>
          </p:cNvSpPr>
          <p:nvPr/>
        </p:nvSpPr>
        <p:spPr>
          <a:xfrm>
            <a:off x="4709717" y="5459135"/>
            <a:ext cx="1616979" cy="859668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a ÷ 7</a:t>
            </a:r>
          </a:p>
        </p:txBody>
      </p:sp>
    </p:spTree>
    <p:extLst>
      <p:ext uri="{BB962C8B-B14F-4D97-AF65-F5344CB8AC3E}">
        <p14:creationId xmlns:p14="http://schemas.microsoft.com/office/powerpoint/2010/main" val="349194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  <p:bldP spid="17" grpId="0" animBg="1"/>
      <p:bldP spid="18" grpId="0" animBg="1"/>
      <p:bldP spid="13" grpId="0" animBg="1"/>
      <p:bldP spid="14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964130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Frases con división (</a:t>
            </a:r>
            <a:r>
              <a:rPr lang="es-PR" sz="6000" dirty="0">
                <a:latin typeface="Comic Sans MS" panose="030F0702030302020204" pitchFamily="66" charset="0"/>
              </a:rPr>
              <a:t>÷</a:t>
            </a:r>
            <a:r>
              <a:rPr lang="es-PR" sz="48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88" y="1398865"/>
            <a:ext cx="9658272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1) </a:t>
            </a:r>
            <a:r>
              <a:rPr lang="es-PR" sz="4800" spc="20" dirty="0">
                <a:latin typeface="Comic Sans MS" panose="030F0702030302020204" pitchFamily="66" charset="0"/>
              </a:rPr>
              <a:t>La </a:t>
            </a:r>
            <a:r>
              <a:rPr lang="es-PR" sz="4800" u="sng" spc="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tercera parte </a:t>
            </a:r>
            <a:r>
              <a:rPr lang="es-PR" sz="4800" spc="20" dirty="0">
                <a:latin typeface="Comic Sans MS" panose="030F0702030302020204" pitchFamily="66" charset="0"/>
              </a:rPr>
              <a:t>de un número</a:t>
            </a:r>
            <a:endParaRPr lang="es-PR" sz="48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F3D62F-80DE-4B34-B882-6670D16BDD47}"/>
              </a:ext>
            </a:extLst>
          </p:cNvPr>
          <p:cNvSpPr txBox="1">
            <a:spLocks/>
          </p:cNvSpPr>
          <p:nvPr/>
        </p:nvSpPr>
        <p:spPr>
          <a:xfrm>
            <a:off x="242665" y="4244004"/>
            <a:ext cx="10049001" cy="1027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spc="20" dirty="0">
                <a:latin typeface="Comic Sans MS" panose="030F0702030302020204" pitchFamily="66" charset="0"/>
              </a:rPr>
              <a:t>2) La </a:t>
            </a:r>
            <a:r>
              <a:rPr lang="es-PR" sz="4800" u="sng" spc="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quinta parte </a:t>
            </a:r>
            <a:r>
              <a:rPr lang="es-PR" sz="4800" spc="20" dirty="0">
                <a:latin typeface="Comic Sans MS" panose="030F0702030302020204" pitchFamily="66" charset="0"/>
              </a:rPr>
              <a:t>de un número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122A5D13-0C33-493D-8931-CDE406CE9B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37181" y="2359565"/>
                <a:ext cx="970383" cy="1229136"/>
              </a:xfrm>
              <a:prstGeom prst="rect">
                <a:avLst/>
              </a:prstGeom>
              <a:ln w="12700"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122A5D13-0C33-493D-8931-CDE406CE9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181" y="2359565"/>
                <a:ext cx="970383" cy="12291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454316-8DA5-4314-8C65-8014FD4287DD}"/>
              </a:ext>
            </a:extLst>
          </p:cNvPr>
          <p:cNvSpPr txBox="1">
            <a:spLocks/>
          </p:cNvSpPr>
          <p:nvPr/>
        </p:nvSpPr>
        <p:spPr>
          <a:xfrm>
            <a:off x="4910091" y="2526894"/>
            <a:ext cx="1616979" cy="859668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a ÷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1AFF6979-F1E9-492A-A0D8-D122BF55C96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37180" y="5322267"/>
                <a:ext cx="970383" cy="1229136"/>
              </a:xfrm>
              <a:prstGeom prst="rect">
                <a:avLst/>
              </a:prstGeom>
              <a:ln w="12700"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1AFF6979-F1E9-492A-A0D8-D122BF55C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180" y="5322267"/>
                <a:ext cx="970383" cy="1229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C60FC9D-376E-449D-848B-76BC2E9646A3}"/>
              </a:ext>
            </a:extLst>
          </p:cNvPr>
          <p:cNvSpPr txBox="1">
            <a:spLocks/>
          </p:cNvSpPr>
          <p:nvPr/>
        </p:nvSpPr>
        <p:spPr>
          <a:xfrm>
            <a:off x="4941897" y="5496818"/>
            <a:ext cx="1616979" cy="859668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a ÷ 5</a:t>
            </a:r>
          </a:p>
        </p:txBody>
      </p:sp>
    </p:spTree>
    <p:extLst>
      <p:ext uri="{BB962C8B-B14F-4D97-AF65-F5344CB8AC3E}">
        <p14:creationId xmlns:p14="http://schemas.microsoft.com/office/powerpoint/2010/main" val="218514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7" grpId="0" animBg="1"/>
      <p:bldP spid="18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148047"/>
            <a:ext cx="10515600" cy="783350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Otras Frases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333" y="1416059"/>
            <a:ext cx="7634256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1) </a:t>
            </a:r>
            <a:r>
              <a:rPr lang="es-ES" sz="4800" dirty="0">
                <a:latin typeface="Comic Sans MS" panose="030F0702030302020204" pitchFamily="66" charset="0"/>
              </a:rPr>
              <a:t>La </a:t>
            </a:r>
            <a:r>
              <a:rPr lang="es-ES" sz="4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mitad</a:t>
            </a:r>
            <a:r>
              <a:rPr lang="es-ES" sz="4800" dirty="0">
                <a:latin typeface="Comic Sans MS" panose="030F0702030302020204" pitchFamily="66" charset="0"/>
              </a:rPr>
              <a:t> de un número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F3D62F-80DE-4B34-B882-6670D16BDD47}"/>
              </a:ext>
            </a:extLst>
          </p:cNvPr>
          <p:cNvSpPr txBox="1">
            <a:spLocks/>
          </p:cNvSpPr>
          <p:nvPr/>
        </p:nvSpPr>
        <p:spPr>
          <a:xfrm>
            <a:off x="242665" y="4244004"/>
            <a:ext cx="10442752" cy="1027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spc="20" dirty="0">
                <a:latin typeface="Comic Sans MS" panose="030F0702030302020204" pitchFamily="66" charset="0"/>
              </a:rPr>
              <a:t>2) </a:t>
            </a:r>
            <a:r>
              <a:rPr lang="es-ES" sz="4800" spc="20" dirty="0">
                <a:latin typeface="Comic Sans MS" panose="030F0702030302020204" pitchFamily="66" charset="0"/>
              </a:rPr>
              <a:t>El </a:t>
            </a:r>
            <a:r>
              <a:rPr lang="es-ES" sz="4800" u="sng" spc="20" dirty="0">
                <a:solidFill>
                  <a:srgbClr val="FF0000"/>
                </a:solidFill>
                <a:latin typeface="Comic Sans MS" panose="030F0702030302020204" pitchFamily="66" charset="0"/>
              </a:rPr>
              <a:t>doble</a:t>
            </a:r>
            <a:r>
              <a:rPr lang="es-ES" sz="4800" spc="20" dirty="0">
                <a:latin typeface="Comic Sans MS" panose="030F0702030302020204" pitchFamily="66" charset="0"/>
              </a:rPr>
              <a:t> de un número (2 veces)</a:t>
            </a:r>
            <a:endParaRPr lang="es-PR" sz="4800" spc="2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122A5D13-0C33-493D-8931-CDE406CE9B9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37181" y="2359565"/>
                <a:ext cx="970383" cy="1229136"/>
              </a:xfrm>
              <a:prstGeom prst="rect">
                <a:avLst/>
              </a:prstGeom>
              <a:ln w="12700"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PR" sz="4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PR" sz="48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122A5D13-0C33-493D-8931-CDE406CE9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181" y="2359565"/>
                <a:ext cx="970383" cy="12291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454316-8DA5-4314-8C65-8014FD4287DD}"/>
              </a:ext>
            </a:extLst>
          </p:cNvPr>
          <p:cNvSpPr txBox="1">
            <a:spLocks/>
          </p:cNvSpPr>
          <p:nvPr/>
        </p:nvSpPr>
        <p:spPr>
          <a:xfrm>
            <a:off x="4910091" y="2526894"/>
            <a:ext cx="1616979" cy="859668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a ÷ 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0267C6-BD12-4D42-1010-D19CF0AD1794}"/>
              </a:ext>
            </a:extLst>
          </p:cNvPr>
          <p:cNvSpPr txBox="1">
            <a:spLocks/>
          </p:cNvSpPr>
          <p:nvPr/>
        </p:nvSpPr>
        <p:spPr>
          <a:xfrm>
            <a:off x="2843349" y="5271349"/>
            <a:ext cx="1199721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2n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A67D67-C859-379A-6041-DF3EED748FDD}"/>
              </a:ext>
            </a:extLst>
          </p:cNvPr>
          <p:cNvSpPr txBox="1">
            <a:spLocks/>
          </p:cNvSpPr>
          <p:nvPr/>
        </p:nvSpPr>
        <p:spPr>
          <a:xfrm>
            <a:off x="4325627" y="5289244"/>
            <a:ext cx="1361685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2•n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5ABE8A-CB4A-0947-450C-B88AB24FBA00}"/>
              </a:ext>
            </a:extLst>
          </p:cNvPr>
          <p:cNvSpPr txBox="1">
            <a:spLocks/>
          </p:cNvSpPr>
          <p:nvPr/>
        </p:nvSpPr>
        <p:spPr>
          <a:xfrm>
            <a:off x="6096000" y="5289244"/>
            <a:ext cx="1361685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2(n)</a:t>
            </a:r>
          </a:p>
        </p:txBody>
      </p:sp>
    </p:spTree>
    <p:extLst>
      <p:ext uri="{BB962C8B-B14F-4D97-AF65-F5344CB8AC3E}">
        <p14:creationId xmlns:p14="http://schemas.microsoft.com/office/powerpoint/2010/main" val="60466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7" grpId="0" animBg="1"/>
      <p:bldP spid="18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148047"/>
            <a:ext cx="10515600" cy="783350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Otras Frases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423" y="1754328"/>
            <a:ext cx="10442752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1) </a:t>
            </a:r>
            <a:r>
              <a:rPr lang="es-ES" sz="4800" dirty="0">
                <a:latin typeface="Comic Sans MS" panose="030F0702030302020204" pitchFamily="66" charset="0"/>
              </a:rPr>
              <a:t>El </a:t>
            </a:r>
            <a:r>
              <a:rPr lang="es-ES" sz="4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triple</a:t>
            </a:r>
            <a:r>
              <a:rPr lang="es-ES" sz="4800" dirty="0">
                <a:latin typeface="Comic Sans MS" panose="030F0702030302020204" pitchFamily="66" charset="0"/>
              </a:rPr>
              <a:t> de un número (3 veces)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C0267C6-BD12-4D42-1010-D19CF0AD1794}"/>
              </a:ext>
            </a:extLst>
          </p:cNvPr>
          <p:cNvSpPr txBox="1">
            <a:spLocks/>
          </p:cNvSpPr>
          <p:nvPr/>
        </p:nvSpPr>
        <p:spPr>
          <a:xfrm>
            <a:off x="2756263" y="2805585"/>
            <a:ext cx="1199721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A67D67-C859-379A-6041-DF3EED748FDD}"/>
              </a:ext>
            </a:extLst>
          </p:cNvPr>
          <p:cNvSpPr txBox="1">
            <a:spLocks/>
          </p:cNvSpPr>
          <p:nvPr/>
        </p:nvSpPr>
        <p:spPr>
          <a:xfrm>
            <a:off x="4238541" y="2823480"/>
            <a:ext cx="1361685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3•n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5ABE8A-CB4A-0947-450C-B88AB24FBA00}"/>
              </a:ext>
            </a:extLst>
          </p:cNvPr>
          <p:cNvSpPr txBox="1">
            <a:spLocks/>
          </p:cNvSpPr>
          <p:nvPr/>
        </p:nvSpPr>
        <p:spPr>
          <a:xfrm>
            <a:off x="6008914" y="2823480"/>
            <a:ext cx="1361685" cy="80094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3(n)</a:t>
            </a:r>
          </a:p>
        </p:txBody>
      </p:sp>
    </p:spTree>
    <p:extLst>
      <p:ext uri="{BB962C8B-B14F-4D97-AF65-F5344CB8AC3E}">
        <p14:creationId xmlns:p14="http://schemas.microsoft.com/office/powerpoint/2010/main" val="408510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280</Words>
  <Application>Microsoft Office PowerPoint</Application>
  <PresentationFormat>Panorámica</PresentationFormat>
  <Paragraphs>65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Comic Sans MS</vt:lpstr>
      <vt:lpstr>Office Theme</vt:lpstr>
      <vt:lpstr>EXPRESIONES ALGEBRAICAS</vt:lpstr>
      <vt:lpstr>Expresión Algebraica</vt:lpstr>
      <vt:lpstr>Frases con suma  (+)</vt:lpstr>
      <vt:lpstr>Frases con resta  (—)</vt:lpstr>
      <vt:lpstr>Frases con multiplicación (*) (•)</vt:lpstr>
      <vt:lpstr>Frases con división (÷)</vt:lpstr>
      <vt:lpstr>Frases con división (÷)</vt:lpstr>
      <vt:lpstr>Otras Frases</vt:lpstr>
      <vt:lpstr>Otras Frases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ALGEBRAICAS</dc:title>
  <dc:creator>SAMUEL VELEZ GARCIA</dc:creator>
  <cp:lastModifiedBy>SAMUEL VELEZ</cp:lastModifiedBy>
  <cp:revision>15</cp:revision>
  <dcterms:created xsi:type="dcterms:W3CDTF">2020-02-23T18:34:39Z</dcterms:created>
  <dcterms:modified xsi:type="dcterms:W3CDTF">2023-02-08T01:04:44Z</dcterms:modified>
</cp:coreProperties>
</file>