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>
      <p:cViewPr varScale="1">
        <p:scale>
          <a:sx n="68" d="100"/>
          <a:sy n="68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842DB-0FD9-4C33-A38D-6D5F966D0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9DBD9-C6A7-48E0-AD87-6B975DAC2DC0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10295-6B64-4CA4-8F94-5FF24B66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426E0-4297-41DC-AFAD-0716E88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7962A-179C-46C4-A7B4-734E3568CA39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397282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263E5-009D-4410-B4A4-1AD85597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1533F-CEF5-4634-B41B-FC8E000AE983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DEA0D-92AD-4645-A38E-6BBF2188A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71F2D-2906-4959-ADED-18A1FC29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A0825-87B2-471F-AB9F-B311128DD2E9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46314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0F0E8-9354-47BF-9206-01C715DE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85B4-FD62-4B8F-BD2F-7371ED48CF6A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30A89-4F92-41F7-9027-9DEF3866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C9BBF-4F0A-4371-A3FD-FEFCAEB4D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6D8F4-A411-42AC-BD22-CC66A2FB3B55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98603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0E486-2F1F-448C-ADBE-7A8C4906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63863-2561-473A-8826-54EA66BB924E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69FB5-E5E2-4262-83FA-A8F0C024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FA387-2186-4C57-B275-70092F4F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AB58B-F5F3-449C-A8A9-8209E8020A50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10281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3B840-3AD0-4080-AAB8-A82EA4546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574A6-BB48-448A-8AC4-EB683227734F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00DB3-0D1B-4B1C-B511-DD1CAF8A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4FC01-80FD-4C18-9740-CCA216E6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D6A5-FA5D-499F-BBEA-D60D62FD2C0D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00387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0A7B1A-3990-4B96-82E4-ADBBAC089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6CA8-A8F2-422E-8444-F7BCFB62A00D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9A81E4-0CBC-4C5A-8F25-15D4AC6E2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6616C4-3273-4CF1-BB16-8532F660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705E6-37A0-4A02-9F91-7EA27CAC134D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30438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7CD7348-DFE0-4C2C-AC4F-80919611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9C173-6FCA-4126-85E6-201DAADA2CE0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807269-E6C5-4A35-9FDD-47DB1D74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DA6F15-3D46-4678-AA45-DA6E4E224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B9037-EC05-44E5-85EE-ADAE5260F5DF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08180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E527395-7801-4BBE-9C31-6E61A26AD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6FF7B-3ABA-4C59-AC9B-531970A1C3D7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84D5E70-A4B0-4F58-8C75-4AA14318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FE31C2D-482F-4CB7-8793-A334A20B7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67DB-3924-4D65-AB29-79309A5E5562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368032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51A7190-5702-4733-82FE-FF2F5547D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87670-B3E8-4864-8696-DE9D1A8EAB34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485C9EC-875D-4E65-9AA6-8EA52924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B7ECE1-6854-494A-8114-0C924B04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29E29-D6FD-4F36-9009-2DA3584C80C5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3284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CBE2F3-00D6-4687-A318-DA2B757B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290A-9465-41B6-AA70-6D472E1D1AD8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F2B5D4-1E87-42CD-80B4-3F5E271A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00DBFE-2149-4E14-9A73-8AE81819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2174-436C-4CE3-8F48-6B0AC828A9D4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6644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17DC37-A695-4CF0-B942-750633CF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1F15E-857B-424F-A81E-B7730327E0A8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BA623E-3E44-4AFF-BD80-6D16FC66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CFE229-4C33-4AD7-A621-0658FB9A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1AC9B-3936-496C-A2AE-18FCF7DDC73A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32773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BBFC7EB-2D27-4731-83BD-71E904B003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4E99F3-1184-45D6-83C6-9D896C584A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44A60-C678-4EC9-BCD5-35C6E4663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5CF868-3467-4432-98DF-1EC5C4613C7B}" type="datetimeFigureOut">
              <a:rPr lang="en-US"/>
              <a:pPr>
                <a:defRPr/>
              </a:pPr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0AA8E-C018-4EB4-BE7F-0DC491989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B7D9F-0F15-4D01-8F85-8DDA0BFDB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44BAA2D-3A79-4C22-AFDB-57F232B82773}" type="slidenum">
              <a:rPr lang="en-US" altLang="es-PR"/>
              <a:pPr>
                <a:defRPr/>
              </a:pPr>
              <a:t>‹#›</a:t>
            </a:fld>
            <a:endParaRPr lang="en-US" alt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F05EFD5D-F620-4955-9B85-C9DE8EA599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Evaluar</a:t>
            </a:r>
            <a:r>
              <a:rPr lang="en-US" altLang="en-US" dirty="0"/>
              <a:t> </a:t>
            </a:r>
            <a:r>
              <a:rPr lang="en-US" altLang="en-US" dirty="0" err="1"/>
              <a:t>expresiones</a:t>
            </a:r>
            <a:r>
              <a:rPr lang="en-US" altLang="en-US" dirty="0"/>
              <a:t> </a:t>
            </a:r>
            <a:r>
              <a:rPr lang="en-US" altLang="en-US" dirty="0" err="1"/>
              <a:t>algebraicas</a:t>
            </a:r>
            <a:r>
              <a:rPr lang="en-US" altLang="en-US" dirty="0"/>
              <a:t> con </a:t>
            </a:r>
            <a:r>
              <a:rPr lang="en-US" altLang="en-US" dirty="0" err="1"/>
              <a:t>exponentes</a:t>
            </a:r>
            <a:endParaRPr lang="en-US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F8238-94BA-4998-901B-4E677050A6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Por</a:t>
            </a:r>
            <a:r>
              <a:rPr lang="en-US" dirty="0"/>
              <a:t>: Prof. Samuel </a:t>
            </a:r>
            <a:r>
              <a:rPr lang="en-US" dirty="0" err="1"/>
              <a:t>Vélez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C75B0A8B-B277-4C28-9EE9-BBDABA8CD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Evaluar 2x</a:t>
            </a:r>
            <a:r>
              <a:rPr lang="en-US" altLang="en-US" baseline="30000"/>
              <a:t>2</a:t>
            </a:r>
            <a:r>
              <a:rPr lang="en-US" altLang="en-US"/>
              <a:t> + 3(x + 5) con x =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EC32-7830-4D00-B798-96A1B3867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9906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000" dirty="0"/>
              <a:t>2x</a:t>
            </a:r>
            <a:r>
              <a:rPr lang="en-US" sz="6000" baseline="30000" dirty="0"/>
              <a:t>2</a:t>
            </a:r>
            <a:r>
              <a:rPr lang="en-US" sz="6000" dirty="0"/>
              <a:t> + 3(x + 5)   con x =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C72AB9-6A1E-451B-9D9B-132DA61E2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60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4FED0E-5F0B-4AFB-ABFF-7A4344235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60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0F41E3"/>
                </a:solidFill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FAEEB2-581D-430C-8FC5-A5AC56BCD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60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2525DD-D42B-4E76-BD7F-B5FB21FB7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2438400"/>
            <a:ext cx="60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0F41E3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060C35-3D59-449D-916C-F715D2CA3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876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2(</a:t>
            </a:r>
            <a:r>
              <a:rPr lang="en-US" altLang="en-US" sz="6000">
                <a:solidFill>
                  <a:srgbClr val="0F41E3"/>
                </a:solidFill>
              </a:rPr>
              <a:t>4</a:t>
            </a:r>
            <a:r>
              <a:rPr lang="en-US" altLang="en-US" sz="6000"/>
              <a:t>)</a:t>
            </a:r>
            <a:r>
              <a:rPr lang="en-US" altLang="en-US" sz="6000" baseline="30000"/>
              <a:t>2</a:t>
            </a:r>
            <a:r>
              <a:rPr lang="en-US" altLang="en-US" sz="6000"/>
              <a:t> + 3(</a:t>
            </a:r>
            <a:r>
              <a:rPr lang="en-US" altLang="en-US" sz="6000">
                <a:solidFill>
                  <a:srgbClr val="0F41E3"/>
                </a:solidFill>
              </a:rPr>
              <a:t>4</a:t>
            </a:r>
            <a:r>
              <a:rPr lang="en-US" altLang="en-US" sz="6000"/>
              <a:t> + 5)   </a:t>
            </a:r>
            <a:r>
              <a:rPr lang="en-US" altLang="en-US" sz="3600">
                <a:solidFill>
                  <a:srgbClr val="0F41E3"/>
                </a:solidFill>
              </a:rPr>
              <a:t>Sustituir x con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9F6F53-685D-4489-B46C-F7D1CC98E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5486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2(</a:t>
            </a:r>
            <a:r>
              <a:rPr lang="en-US" altLang="en-US" sz="6000" b="1">
                <a:solidFill>
                  <a:srgbClr val="0F41E3"/>
                </a:solidFill>
              </a:rPr>
              <a:t>16</a:t>
            </a:r>
            <a:r>
              <a:rPr lang="en-US" altLang="en-US" sz="6000"/>
              <a:t>) + 3(  </a:t>
            </a:r>
            <a:r>
              <a:rPr lang="en-US" altLang="en-US" sz="6000">
                <a:solidFill>
                  <a:srgbClr val="0F41E3"/>
                </a:solidFill>
              </a:rPr>
              <a:t>9</a:t>
            </a:r>
            <a:r>
              <a:rPr lang="en-US" altLang="en-US" sz="6000"/>
              <a:t>  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DF2701-CFB7-4B82-B3C4-E2F8984C1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438400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(</a:t>
            </a:r>
            <a:r>
              <a:rPr lang="en-US" altLang="en-US" sz="6000">
                <a:solidFill>
                  <a:srgbClr val="0F41E3"/>
                </a:solidFill>
              </a:rPr>
              <a:t>4</a:t>
            </a:r>
            <a:r>
              <a:rPr lang="en-US" altLang="en-US" sz="6000"/>
              <a:t>)</a:t>
            </a:r>
            <a:r>
              <a:rPr lang="en-US" altLang="en-US" sz="6000" baseline="30000"/>
              <a:t>2</a:t>
            </a:r>
            <a:endParaRPr lang="en-US" altLang="en-US" sz="6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5D1AAC-D6B5-4DD6-BC4E-BC64087CD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4798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(</a:t>
            </a:r>
            <a:r>
              <a:rPr lang="en-US" altLang="en-US" sz="6000" b="1">
                <a:solidFill>
                  <a:srgbClr val="0F41E3"/>
                </a:solidFill>
              </a:rPr>
              <a:t>16</a:t>
            </a:r>
            <a:r>
              <a:rPr lang="en-US" altLang="en-US" sz="600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2647E9-6795-4ABC-84E1-8C24605D1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438400"/>
            <a:ext cx="2362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(</a:t>
            </a:r>
            <a:r>
              <a:rPr lang="en-US" altLang="en-US" sz="6000">
                <a:solidFill>
                  <a:srgbClr val="0F41E3"/>
                </a:solidFill>
              </a:rPr>
              <a:t>4</a:t>
            </a:r>
            <a:r>
              <a:rPr lang="en-US" altLang="en-US" sz="6000"/>
              <a:t> + 5)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762DF1-12B7-4333-A9B7-C98DB59E1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479800"/>
            <a:ext cx="1828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(  </a:t>
            </a:r>
            <a:r>
              <a:rPr lang="en-US" altLang="en-US" sz="6000">
                <a:solidFill>
                  <a:srgbClr val="0F41E3"/>
                </a:solidFill>
              </a:rPr>
              <a:t>9</a:t>
            </a:r>
            <a:r>
              <a:rPr lang="en-US" altLang="en-US" sz="6000"/>
              <a:t>  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C354E2-F57F-4009-8ED6-8F4E87D17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05200"/>
            <a:ext cx="13795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0F41E3"/>
                </a:solidFill>
              </a:rPr>
              <a:t>32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C3E4A8-F4E0-444D-B7A9-DD02D2609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650" y="3505200"/>
            <a:ext cx="1377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0F41E3"/>
                </a:solidFill>
              </a:rPr>
              <a:t>27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E8DB4B-5708-42FB-B427-34A193CE3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4225" y="4648200"/>
            <a:ext cx="9937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7ED6F7-A734-4698-8C87-2E400362E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4648200"/>
            <a:ext cx="29305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0F41E3"/>
                </a:solidFill>
              </a:rPr>
              <a:t>32 </a:t>
            </a:r>
            <a:r>
              <a:rPr lang="en-US" altLang="en-US" sz="6000"/>
              <a:t>+</a:t>
            </a:r>
            <a:r>
              <a:rPr lang="en-US" altLang="en-US" sz="6000">
                <a:solidFill>
                  <a:srgbClr val="0F41E3"/>
                </a:solidFill>
              </a:rPr>
              <a:t> 27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586BF5-1FC6-44D8-8953-840AE2EC9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613" y="5537200"/>
            <a:ext cx="2397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0F41E3"/>
                </a:solidFill>
              </a:rPr>
              <a:t>59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D988BA-850B-49C3-9131-D20A988BD2ED}"/>
              </a:ext>
            </a:extLst>
          </p:cNvPr>
          <p:cNvSpPr txBox="1"/>
          <p:nvPr/>
        </p:nvSpPr>
        <p:spPr>
          <a:xfrm>
            <a:off x="5181600" y="3689350"/>
            <a:ext cx="3200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F41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</a:t>
            </a:r>
            <a:r>
              <a:rPr lang="en-US" sz="3600" b="1" baseline="30000" dirty="0">
                <a:solidFill>
                  <a:srgbClr val="0F41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r>
              <a:rPr lang="en-US" sz="3600" b="1" dirty="0">
                <a:solidFill>
                  <a:srgbClr val="0F41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= 4 x 4 = 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819E-6 L 0 0.136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819E-6 L 0 0.1369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1307E-6 L 0.02083 0.1702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85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1307E-6 L -0.00416 0.1258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6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2" nodeType="click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5" presetClass="emph" presetSubtype="0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1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3.62248E-6 L 0.025 0.14435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7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2" nodeType="click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5" presetClass="emph" presetSubtype="0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868 9.11404E-7 L -0.04966 0.15545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77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16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4" grpId="2"/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  <p:bldP spid="8" grpId="0"/>
      <p:bldP spid="9" grpId="0"/>
      <p:bldP spid="10" grpId="0"/>
      <p:bldP spid="10" grpId="1"/>
      <p:bldP spid="10" grpId="2"/>
      <p:bldP spid="11" grpId="0"/>
      <p:bldP spid="11" grpId="1"/>
      <p:bldP spid="12" grpId="0"/>
      <p:bldP spid="12" grpId="1"/>
      <p:bldP spid="12" grpId="2"/>
      <p:bldP spid="13" grpId="0"/>
      <p:bldP spid="13" grpId="1"/>
      <p:bldP spid="14" grpId="0"/>
      <p:bldP spid="14" grpId="1"/>
      <p:bldP spid="14" grpId="2"/>
      <p:bldP spid="14" grpId="3"/>
      <p:bldP spid="15" grpId="0"/>
      <p:bldP spid="15" grpId="1"/>
      <p:bldP spid="15" grpId="2"/>
      <p:bldP spid="15" grpId="3"/>
      <p:bldP spid="16" grpId="0"/>
      <p:bldP spid="16" grpId="1"/>
      <p:bldP spid="17" grpId="0"/>
      <p:bldP spid="18" grpId="0" build="allAtOnce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94682B3-09DA-46A1-AAC5-F365ABC3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S" altLang="en-US"/>
              <a:t>Evalúa 3x</a:t>
            </a:r>
            <a:r>
              <a:rPr lang="es-US" altLang="en-US" baseline="30000"/>
              <a:t>2</a:t>
            </a:r>
            <a:r>
              <a:rPr lang="es-US" altLang="en-US"/>
              <a:t> + 5( </a:t>
            </a:r>
            <a:r>
              <a:rPr lang="es-US" altLang="en-US" sz="3200">
                <a:cs typeface="Calibri" panose="020F0502020204030204" pitchFamily="34" charset="0"/>
              </a:rPr>
              <a:t>‾</a:t>
            </a:r>
            <a:r>
              <a:rPr lang="es-US" altLang="en-US"/>
              <a:t>x + 7)    para x = 4</a:t>
            </a:r>
            <a:endParaRPr lang="en-US" altLang="en-US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6B23751F-692B-4079-923E-7F6B9AAE5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685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US" altLang="en-US"/>
              <a:t>  3x</a:t>
            </a:r>
            <a:r>
              <a:rPr lang="es-US" altLang="en-US" baseline="30000"/>
              <a:t>2</a:t>
            </a:r>
            <a:r>
              <a:rPr lang="es-US" altLang="en-US"/>
              <a:t> + 5( </a:t>
            </a:r>
            <a:r>
              <a:rPr lang="es-US" altLang="en-US" sz="2000">
                <a:cs typeface="Calibri" panose="020F0502020204030204" pitchFamily="34" charset="0"/>
              </a:rPr>
              <a:t>‾</a:t>
            </a:r>
            <a:r>
              <a:rPr lang="es-US" altLang="en-US"/>
              <a:t>x + 7)    para x = 4</a:t>
            </a:r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B05815-CE0B-44EA-8E1C-29B72751CD6D}"/>
              </a:ext>
            </a:extLst>
          </p:cNvPr>
          <p:cNvSpPr txBox="1">
            <a:spLocks/>
          </p:cNvSpPr>
          <p:nvPr/>
        </p:nvSpPr>
        <p:spPr bwMode="auto">
          <a:xfrm>
            <a:off x="457200" y="16002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s-US" altLang="en-US"/>
              <a:t>  3x</a:t>
            </a:r>
            <a:r>
              <a:rPr lang="es-US" altLang="en-US" baseline="30000"/>
              <a:t>2</a:t>
            </a:r>
            <a:r>
              <a:rPr lang="es-US" altLang="en-US"/>
              <a:t> + 5( </a:t>
            </a:r>
            <a:r>
              <a:rPr lang="es-US" altLang="en-US" sz="2000"/>
              <a:t>‾</a:t>
            </a:r>
            <a:r>
              <a:rPr lang="es-US" altLang="en-US"/>
              <a:t>x + 7)    para x = 4</a:t>
            </a:r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8F5076-A240-4324-8002-D1ECC3666D86}"/>
              </a:ext>
            </a:extLst>
          </p:cNvPr>
          <p:cNvSpPr txBox="1">
            <a:spLocks/>
          </p:cNvSpPr>
          <p:nvPr/>
        </p:nvSpPr>
        <p:spPr bwMode="auto">
          <a:xfrm>
            <a:off x="423863" y="2286000"/>
            <a:ext cx="49863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s-US" altLang="en-US"/>
              <a:t> 3(</a:t>
            </a:r>
            <a:r>
              <a:rPr lang="es-US" altLang="en-US">
                <a:solidFill>
                  <a:srgbClr val="FF0000"/>
                </a:solidFill>
              </a:rPr>
              <a:t>4</a:t>
            </a:r>
            <a:r>
              <a:rPr lang="es-US" altLang="en-US"/>
              <a:t>)</a:t>
            </a:r>
            <a:r>
              <a:rPr lang="es-US" altLang="en-US" baseline="30000"/>
              <a:t>2</a:t>
            </a:r>
            <a:r>
              <a:rPr lang="es-US" altLang="en-US"/>
              <a:t> + 5( </a:t>
            </a:r>
            <a:r>
              <a:rPr lang="es-US" altLang="en-US" sz="2000"/>
              <a:t>‾</a:t>
            </a:r>
            <a:r>
              <a:rPr lang="es-US" altLang="en-US">
                <a:solidFill>
                  <a:srgbClr val="FF0000"/>
                </a:solidFill>
              </a:rPr>
              <a:t>4</a:t>
            </a:r>
            <a:r>
              <a:rPr lang="es-US" altLang="en-US"/>
              <a:t> + 7)   para x = 4</a:t>
            </a:r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DE8880-E474-4270-A872-291CD6B7B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357438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altLang="en-US" sz="2800">
                <a:solidFill>
                  <a:srgbClr val="FF0000"/>
                </a:solidFill>
              </a:rPr>
              <a:t>Sustituir x con 4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286E49-B53C-4942-A16F-6D5B16CF4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" y="2209800"/>
            <a:ext cx="472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3     + 5(</a:t>
            </a:r>
            <a:r>
              <a:rPr lang="es-US" altLang="en-US" sz="2800"/>
              <a:t>‾</a:t>
            </a:r>
            <a:r>
              <a:rPr lang="es-US" altLang="en-US" sz="4000"/>
              <a:t>4 + 7</a:t>
            </a:r>
            <a:r>
              <a:rPr lang="en-US" altLang="en-US" sz="4000"/>
              <a:t> 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E8E4A9-3F0C-4A64-8A62-CDCC18E17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0"/>
            <a:ext cx="99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(</a:t>
            </a:r>
            <a:r>
              <a:rPr lang="en-US" altLang="en-US">
                <a:solidFill>
                  <a:srgbClr val="FF0000"/>
                </a:solidFill>
              </a:rPr>
              <a:t>16</a:t>
            </a:r>
            <a:r>
              <a:rPr lang="en-US" altLang="en-US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B2AEE2-A7FE-4794-ADCC-23A1A8600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79738"/>
            <a:ext cx="304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altLang="en-US" sz="2800">
                <a:solidFill>
                  <a:srgbClr val="FF0000"/>
                </a:solidFill>
              </a:rPr>
              <a:t>4</a:t>
            </a:r>
            <a:r>
              <a:rPr lang="es-US" altLang="en-US" sz="2800" baseline="30000">
                <a:solidFill>
                  <a:srgbClr val="FF0000"/>
                </a:solidFill>
              </a:rPr>
              <a:t>2</a:t>
            </a:r>
            <a:r>
              <a:rPr lang="es-US" altLang="en-US" sz="2800">
                <a:solidFill>
                  <a:srgbClr val="FF0000"/>
                </a:solidFill>
              </a:rPr>
              <a:t>  =  4 por 4 = 16</a:t>
            </a:r>
            <a:endParaRPr lang="en-US" altLang="en-US" sz="2800">
              <a:solidFill>
                <a:srgbClr val="FF000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B9CB73-DA92-4480-93C0-DF5EA6880C61}"/>
              </a:ext>
            </a:extLst>
          </p:cNvPr>
          <p:cNvGrpSpPr>
            <a:grpSpLocks/>
          </p:cNvGrpSpPr>
          <p:nvPr/>
        </p:nvGrpSpPr>
        <p:grpSpPr bwMode="auto">
          <a:xfrm>
            <a:off x="542925" y="2943225"/>
            <a:ext cx="3155950" cy="914400"/>
            <a:chOff x="684326" y="4292025"/>
            <a:chExt cx="2897074" cy="1128593"/>
          </a:xfrm>
        </p:grpSpPr>
        <p:sp>
          <p:nvSpPr>
            <p:cNvPr id="4115" name="TextBox 10">
              <a:extLst>
                <a:ext uri="{FF2B5EF4-FFF2-40B4-BE49-F238E27FC236}">
                  <a16:creationId xmlns:a16="http://schemas.microsoft.com/office/drawing/2014/main" id="{CF0124F9-01F1-4B16-AF75-F3CB9EF4EE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326" y="4343400"/>
              <a:ext cx="16002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/>
                <a:t>3(16) + 5</a:t>
              </a:r>
            </a:p>
          </p:txBody>
        </p:sp>
        <p:sp>
          <p:nvSpPr>
            <p:cNvPr id="4116" name="TextBox 11">
              <a:extLst>
                <a:ext uri="{FF2B5EF4-FFF2-40B4-BE49-F238E27FC236}">
                  <a16:creationId xmlns:a16="http://schemas.microsoft.com/office/drawing/2014/main" id="{9934C503-A194-45D0-A012-8CD7A92B9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4292025"/>
              <a:ext cx="1600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/>
                <a:t>(</a:t>
              </a:r>
              <a:r>
                <a:rPr lang="es-US" altLang="en-US" sz="2400"/>
                <a:t>‾</a:t>
              </a:r>
              <a:r>
                <a:rPr lang="es-US" altLang="en-US" sz="3600"/>
                <a:t>4 + 7)</a:t>
              </a:r>
              <a:endParaRPr lang="en-US" alt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2C29B45-7220-4F27-9343-2F4CC1CBC94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503613"/>
            <a:ext cx="3157538" cy="914400"/>
            <a:chOff x="533400" y="3502953"/>
            <a:chExt cx="3157068" cy="914400"/>
          </a:xfrm>
        </p:grpSpPr>
        <p:sp>
          <p:nvSpPr>
            <p:cNvPr id="4113" name="TextBox 14">
              <a:extLst>
                <a:ext uri="{FF2B5EF4-FFF2-40B4-BE49-F238E27FC236}">
                  <a16:creationId xmlns:a16="http://schemas.microsoft.com/office/drawing/2014/main" id="{4328F4CA-34A1-401D-887D-05142059D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3544578"/>
              <a:ext cx="1743808" cy="872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/>
                <a:t>3(16) + 5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562DBC-88F7-464D-B2A2-D2C8F162C55D}"/>
                </a:ext>
              </a:extLst>
            </p:cNvPr>
            <p:cNvSpPr txBox="1"/>
            <p:nvPr/>
          </p:nvSpPr>
          <p:spPr>
            <a:xfrm>
              <a:off x="1946065" y="3502953"/>
              <a:ext cx="1744403" cy="6461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latin typeface="+mn-lt"/>
                  <a:cs typeface="+mn-cs"/>
                </a:rPr>
                <a:t> (</a:t>
              </a:r>
              <a:r>
                <a:rPr lang="es-US" sz="2400" dirty="0">
                  <a:latin typeface="+mn-lt"/>
                  <a:cs typeface="Calibri"/>
                </a:rPr>
                <a:t>  </a:t>
              </a:r>
              <a:r>
                <a:rPr lang="es-US" sz="36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Calibri"/>
                </a:rPr>
                <a:t>3</a:t>
              </a:r>
              <a:r>
                <a:rPr lang="es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Calibri"/>
                </a:rPr>
                <a:t> </a:t>
              </a:r>
              <a:r>
                <a:rPr lang="es-US" sz="2400" dirty="0">
                  <a:latin typeface="+mn-lt"/>
                  <a:cs typeface="Calibri"/>
                </a:rPr>
                <a:t> </a:t>
              </a:r>
              <a:r>
                <a:rPr lang="es-US" sz="3600" dirty="0">
                  <a:latin typeface="+mn-lt"/>
                  <a:cs typeface="+mn-cs"/>
                </a:rPr>
                <a:t>)</a:t>
              </a:r>
              <a:endParaRPr lang="en-US" sz="3200" dirty="0">
                <a:latin typeface="+mn-lt"/>
                <a:cs typeface="+mn-cs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510660E-2268-4788-9AAA-29F5D3F78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8140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altLang="en-US" sz="2800"/>
              <a:t>‾4 + 7 = 3 (se restan)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01FD4C-1326-4D62-A7BB-A26F46324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857625"/>
            <a:ext cx="2781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48  +  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F26446-8A3C-4466-B093-34BF5A6A2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43388"/>
            <a:ext cx="3200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altLang="en-US" sz="2800"/>
              <a:t>Multiplicar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E7A81B-D440-462D-8E7C-23E039DD53DE}"/>
              </a:ext>
            </a:extLst>
          </p:cNvPr>
          <p:cNvSpPr txBox="1"/>
          <p:nvPr/>
        </p:nvSpPr>
        <p:spPr>
          <a:xfrm>
            <a:off x="1181100" y="4765675"/>
            <a:ext cx="9334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F41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63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FD30A3-5C5F-40A6-8CEF-FF13D6951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85775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altLang="en-US" sz="2800"/>
              <a:t>Sumar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28938E-6 L -0.00416 0.094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7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0393 L 0.00764 0.0966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6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95258E-6 L 0.00416 0.0906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45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56419E-7 L 0.00139 0.0818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-0.03169 L -0.0125 0.03655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8F12331-4867-4A8E-9482-A06A1AC1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altLang="en-US"/>
              <a:t>Evalúa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B0DE1-800D-4D72-890D-5917D274E9C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" y="1295400"/>
            <a:ext cx="7929158" cy="124880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s-US" dirty="0">
                <a:noFill/>
                <a:cs typeface="Arial" charset="0"/>
              </a:rPr>
              <a:t> </a:t>
            </a:r>
          </a:p>
        </p:txBody>
      </p:sp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5695DD87-608E-476D-8738-6EC9617AAB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85B30DE-BC3E-4E1F-A10A-A9F4300EECB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1000" y="2996658"/>
            <a:ext cx="2795702" cy="1374030"/>
          </a:xfrm>
          <a:prstGeom prst="rect">
            <a:avLst/>
          </a:prstGeom>
          <a:blipFill rotWithShape="1">
            <a:blip r:embed="rId6"/>
            <a:stretch>
              <a:fillRect b="-2222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s-US">
                <a:noFill/>
                <a:cs typeface="Arial" charset="0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FE843D-92EB-4E90-8CCB-6AE88C2EE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200400"/>
            <a:ext cx="518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altLang="en-US"/>
              <a:t>Sustituir a con 3   y  b  con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4E4528-AA85-4323-A622-36A4B52E34D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4855" y="4724400"/>
            <a:ext cx="1974002" cy="1259127"/>
          </a:xfrm>
          <a:prstGeom prst="rect">
            <a:avLst/>
          </a:prstGeom>
          <a:blipFill rotWithShape="1">
            <a:blip r:embed="rId7"/>
            <a:stretch>
              <a:fillRect b="-483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s-US">
                <a:noFill/>
                <a:cs typeface="Arial" charset="0"/>
              </a:rPr>
              <a:t>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CAC8E0-1C10-4270-A8EF-DA492A5C4F9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800" y="4724399"/>
            <a:ext cx="1295400" cy="1248803"/>
          </a:xfrm>
          <a:prstGeom prst="rect">
            <a:avLst/>
          </a:prstGeom>
          <a:blipFill rotWithShape="1">
            <a:blip r:embed="rId8"/>
            <a:stretch>
              <a:fillRect b="-1463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s-US" dirty="0">
                <a:noFill/>
                <a:cs typeface="Arial" charset="0"/>
              </a:rPr>
              <a:t> 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CFB72D-222C-4F9E-81E6-CAB37729C514}"/>
              </a:ext>
            </a:extLst>
          </p:cNvPr>
          <p:cNvSpPr/>
          <p:nvPr/>
        </p:nvSpPr>
        <p:spPr>
          <a:xfrm>
            <a:off x="4876800" y="1828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29B0C9-6892-4F9B-BAC3-89E6B2CC4368}"/>
              </a:ext>
            </a:extLst>
          </p:cNvPr>
          <p:cNvSpPr/>
          <p:nvPr/>
        </p:nvSpPr>
        <p:spPr>
          <a:xfrm>
            <a:off x="1143000" y="32004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89BB98-5B0F-4C6E-8510-515301DF3AE1}"/>
              </a:ext>
            </a:extLst>
          </p:cNvPr>
          <p:cNvSpPr/>
          <p:nvPr/>
        </p:nvSpPr>
        <p:spPr>
          <a:xfrm>
            <a:off x="609600" y="48768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572E80-3FE9-464E-B68F-8B521504E5B0}"/>
              </a:ext>
            </a:extLst>
          </p:cNvPr>
          <p:cNvSpPr/>
          <p:nvPr/>
        </p:nvSpPr>
        <p:spPr>
          <a:xfrm>
            <a:off x="3282950" y="4800600"/>
            <a:ext cx="7556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P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E5B609-65CE-406C-9B48-C820C290BD3B}"/>
              </a:ext>
            </a:extLst>
          </p:cNvPr>
          <p:cNvSpPr/>
          <p:nvPr/>
        </p:nvSpPr>
        <p:spPr>
          <a:xfrm>
            <a:off x="4724400" y="4673600"/>
            <a:ext cx="140335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PR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E3F7B2C-BC8A-415D-A342-8975C27B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PR"/>
              <a:t>Ejemplo 1</a:t>
            </a:r>
            <a:endParaRPr lang="es-PR" altLang="es-PR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BE8A9BD-BFF3-4C71-BC92-F9467F87E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838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s-PR" sz="4000"/>
              <a:t>Evalúa   n</a:t>
            </a:r>
            <a:r>
              <a:rPr lang="en-US" altLang="es-PR" sz="4000" baseline="30000"/>
              <a:t>2</a:t>
            </a:r>
            <a:r>
              <a:rPr lang="en-US" altLang="es-PR" sz="4000"/>
              <a:t> – 3n + 10  para  n  =  5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DCD09A-17DC-4975-A58D-82B32A53E037}"/>
              </a:ext>
            </a:extLst>
          </p:cNvPr>
          <p:cNvSpPr txBox="1">
            <a:spLocks/>
          </p:cNvSpPr>
          <p:nvPr/>
        </p:nvSpPr>
        <p:spPr bwMode="auto">
          <a:xfrm>
            <a:off x="328613" y="38100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s-PR" sz="4000"/>
              <a:t>Paso 2:   </a:t>
            </a:r>
            <a:r>
              <a:rPr lang="en-US" altLang="es-PR" sz="4000" b="1">
                <a:solidFill>
                  <a:srgbClr val="FF0000"/>
                </a:solidFill>
              </a:rPr>
              <a:t>25</a:t>
            </a:r>
            <a:r>
              <a:rPr lang="en-US" altLang="es-PR" sz="4000"/>
              <a:t> ‒ 3(</a:t>
            </a:r>
            <a:r>
              <a:rPr lang="en-US" altLang="es-PR" sz="4000" b="1" i="1"/>
              <a:t>5</a:t>
            </a:r>
            <a:r>
              <a:rPr lang="en-US" altLang="es-PR" sz="4000"/>
              <a:t>) + 10  </a:t>
            </a:r>
            <a:r>
              <a:rPr lang="en-US" altLang="es-PR" sz="2400"/>
              <a:t>Resuelve la potencia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AE349BF-36CF-4355-A99A-CDE8E58E7619}"/>
              </a:ext>
            </a:extLst>
          </p:cNvPr>
          <p:cNvSpPr txBox="1">
            <a:spLocks/>
          </p:cNvSpPr>
          <p:nvPr/>
        </p:nvSpPr>
        <p:spPr bwMode="auto">
          <a:xfrm>
            <a:off x="322263" y="4718050"/>
            <a:ext cx="861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s-PR" sz="4000"/>
              <a:t>Paso 3:   25 ‒ </a:t>
            </a:r>
            <a:r>
              <a:rPr lang="en-US" altLang="es-PR" sz="4000" b="1">
                <a:solidFill>
                  <a:srgbClr val="FF0000"/>
                </a:solidFill>
              </a:rPr>
              <a:t>15</a:t>
            </a:r>
            <a:r>
              <a:rPr lang="en-US" altLang="es-PR" sz="4000"/>
              <a:t>  +  10        </a:t>
            </a:r>
            <a:r>
              <a:rPr lang="en-US" altLang="es-PR" sz="2400"/>
              <a:t>Multiplica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7803669-1A98-4B45-BC39-F91D27900645}"/>
              </a:ext>
            </a:extLst>
          </p:cNvPr>
          <p:cNvSpPr txBox="1">
            <a:spLocks/>
          </p:cNvSpPr>
          <p:nvPr/>
        </p:nvSpPr>
        <p:spPr bwMode="auto">
          <a:xfrm>
            <a:off x="322263" y="5486400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s-PR" sz="4000"/>
              <a:t>Paso 4:       </a:t>
            </a:r>
            <a:r>
              <a:rPr lang="en-US" altLang="es-PR" sz="4000">
                <a:solidFill>
                  <a:srgbClr val="FF0000"/>
                </a:solidFill>
              </a:rPr>
              <a:t>10</a:t>
            </a:r>
            <a:r>
              <a:rPr lang="en-US" altLang="es-PR" sz="4000"/>
              <a:t>   +  10  =  </a:t>
            </a:r>
            <a:r>
              <a:rPr lang="en-US" altLang="es-PR" sz="5400" b="1" i="1"/>
              <a:t>20</a:t>
            </a:r>
            <a:endParaRPr lang="es-PR" altLang="es-PR" sz="5400" b="1" i="1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6BB95E0-ABEC-46F8-9C29-40DB4FE8ACAB}"/>
              </a:ext>
            </a:extLst>
          </p:cNvPr>
          <p:cNvSpPr txBox="1">
            <a:spLocks/>
          </p:cNvSpPr>
          <p:nvPr/>
        </p:nvSpPr>
        <p:spPr bwMode="auto">
          <a:xfrm>
            <a:off x="342900" y="2819400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s-PR" sz="4000"/>
              <a:t>Paso1:  (</a:t>
            </a:r>
            <a:r>
              <a:rPr lang="en-US" altLang="es-PR" sz="4000" b="1" i="1">
                <a:solidFill>
                  <a:srgbClr val="FF0000"/>
                </a:solidFill>
              </a:rPr>
              <a:t>5</a:t>
            </a:r>
            <a:r>
              <a:rPr lang="en-US" altLang="es-PR" sz="4000"/>
              <a:t>)</a:t>
            </a:r>
            <a:r>
              <a:rPr lang="en-US" altLang="es-PR" sz="4000" baseline="30000"/>
              <a:t>2</a:t>
            </a:r>
            <a:r>
              <a:rPr lang="en-US" altLang="es-PR" sz="4000"/>
              <a:t> ‒ 3(</a:t>
            </a:r>
            <a:r>
              <a:rPr lang="en-US" altLang="es-PR" sz="4000" b="1" i="1">
                <a:solidFill>
                  <a:srgbClr val="FF0000"/>
                </a:solidFill>
              </a:rPr>
              <a:t>5</a:t>
            </a:r>
            <a:r>
              <a:rPr lang="en-US" altLang="es-PR" sz="4000"/>
              <a:t>) + 10  </a:t>
            </a:r>
            <a:r>
              <a:rPr lang="en-US" altLang="es-PR" sz="2400"/>
              <a:t>Sustituye n con </a:t>
            </a:r>
            <a:r>
              <a:rPr lang="en-US" altLang="es-PR" sz="24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94682B3-09DA-46A1-AAC5-F365ABC3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pPr eaLnBrk="1" hangingPunct="1"/>
            <a:r>
              <a:rPr lang="es-US" altLang="en-US" sz="4800" dirty="0"/>
              <a:t>Evalúa 3n</a:t>
            </a:r>
            <a:r>
              <a:rPr lang="es-US" altLang="en-US" sz="4800" baseline="30000" dirty="0"/>
              <a:t>2</a:t>
            </a:r>
            <a:r>
              <a:rPr lang="es-US" altLang="en-US" sz="4800" dirty="0"/>
              <a:t> + 5n – 90   para n = 5</a:t>
            </a:r>
            <a:endParaRPr lang="en-US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1EBA76-5E9B-435F-B471-8BE1E5CD2CFA}"/>
                  </a:ext>
                </a:extLst>
              </p:cNvPr>
              <p:cNvSpPr txBox="1"/>
              <p:nvPr/>
            </p:nvSpPr>
            <p:spPr>
              <a:xfrm>
                <a:off x="1219200" y="1600200"/>
                <a:ext cx="6477000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(  )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PR" sz="5400" dirty="0"/>
                  <a:t> + 5(  ) – 90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1EBA76-5E9B-435F-B471-8BE1E5CD2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600200"/>
                <a:ext cx="6477000" cy="830997"/>
              </a:xfrm>
              <a:prstGeom prst="rect">
                <a:avLst/>
              </a:prstGeom>
              <a:blipFill>
                <a:blip r:embed="rId2"/>
                <a:stretch>
                  <a:fillRect t="-25735" b="-50000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BE104A3-A1B0-437A-83CD-861AAF335DB1}"/>
              </a:ext>
            </a:extLst>
          </p:cNvPr>
          <p:cNvSpPr txBox="1"/>
          <p:nvPr/>
        </p:nvSpPr>
        <p:spPr>
          <a:xfrm>
            <a:off x="1752600" y="1597368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693F99-9F1E-488C-A0D5-10DBA00BBBC2}"/>
              </a:ext>
            </a:extLst>
          </p:cNvPr>
          <p:cNvSpPr txBox="1"/>
          <p:nvPr/>
        </p:nvSpPr>
        <p:spPr>
          <a:xfrm>
            <a:off x="3886200" y="1579783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E7A3E03-FA46-4D91-BDCE-06B60DB9F252}"/>
              </a:ext>
            </a:extLst>
          </p:cNvPr>
          <p:cNvSpPr txBox="1"/>
          <p:nvPr/>
        </p:nvSpPr>
        <p:spPr>
          <a:xfrm>
            <a:off x="1752600" y="2548597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solidFill>
                  <a:srgbClr val="FF0000"/>
                </a:solidFill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ED6FADC-2D51-4350-BCEB-291733A2B3CC}"/>
                  </a:ext>
                </a:extLst>
              </p:cNvPr>
              <p:cNvSpPr txBox="1"/>
              <p:nvPr/>
            </p:nvSpPr>
            <p:spPr>
              <a:xfrm>
                <a:off x="1257300" y="2548597"/>
                <a:ext cx="6477000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3(    )</m:t>
                    </m:r>
                  </m:oMath>
                </a14:m>
                <a:r>
                  <a:rPr lang="es-PR" sz="5400" dirty="0"/>
                  <a:t> + 5(5) – 90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ED6FADC-2D51-4350-BCEB-291733A2B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0" y="2548597"/>
                <a:ext cx="6477000" cy="830997"/>
              </a:xfrm>
              <a:prstGeom prst="rect">
                <a:avLst/>
              </a:prstGeom>
              <a:blipFill>
                <a:blip r:embed="rId3"/>
                <a:stretch>
                  <a:fillRect t="-25000" b="-50735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ACE7342B-E489-47F7-B791-45F0E0A9163E}"/>
              </a:ext>
            </a:extLst>
          </p:cNvPr>
          <p:cNvSpPr txBox="1"/>
          <p:nvPr/>
        </p:nvSpPr>
        <p:spPr>
          <a:xfrm>
            <a:off x="1524000" y="3562156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solidFill>
                  <a:srgbClr val="FF0000"/>
                </a:solidFill>
              </a:rPr>
              <a:t>75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AD3DCD-4548-4508-8D48-D2E4A8B9666F}"/>
              </a:ext>
            </a:extLst>
          </p:cNvPr>
          <p:cNvSpPr txBox="1"/>
          <p:nvPr/>
        </p:nvSpPr>
        <p:spPr>
          <a:xfrm>
            <a:off x="3505200" y="3590292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658DD6-046D-433D-A0CF-AFF885677320}"/>
              </a:ext>
            </a:extLst>
          </p:cNvPr>
          <p:cNvSpPr txBox="1"/>
          <p:nvPr/>
        </p:nvSpPr>
        <p:spPr>
          <a:xfrm>
            <a:off x="2838450" y="3582729"/>
            <a:ext cx="377190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PR" sz="5400" dirty="0"/>
              <a:t>+          – 90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69CA81-9A3E-4D4A-89CE-3C19116FC77F}"/>
              </a:ext>
            </a:extLst>
          </p:cNvPr>
          <p:cNvSpPr txBox="1"/>
          <p:nvPr/>
        </p:nvSpPr>
        <p:spPr>
          <a:xfrm>
            <a:off x="2743200" y="4575715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09884D-59EA-4905-A902-D9874B013564}"/>
              </a:ext>
            </a:extLst>
          </p:cNvPr>
          <p:cNvSpPr txBox="1"/>
          <p:nvPr/>
        </p:nvSpPr>
        <p:spPr>
          <a:xfrm>
            <a:off x="4419600" y="4580116"/>
            <a:ext cx="175260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PR" sz="5400" dirty="0"/>
              <a:t>– 90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86318E-6319-4A43-A3A0-A611B784C9BF}"/>
              </a:ext>
            </a:extLst>
          </p:cNvPr>
          <p:cNvSpPr txBox="1"/>
          <p:nvPr/>
        </p:nvSpPr>
        <p:spPr>
          <a:xfrm>
            <a:off x="3668737" y="5411113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66937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0CCBFA-B890-41E2-97F9-A43F7AD5EC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6025" y="552161"/>
                <a:ext cx="8671950" cy="69249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PR" sz="3600" dirty="0">
                    <a:latin typeface="Comic Sans MS" panose="030F0702030302020204" pitchFamily="66" charset="0"/>
                  </a:rPr>
                  <a:t>Evalúa 7n + 5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PR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PR" sz="4000" i="1">
                            <a:latin typeface="Cambria Math" panose="02040503050406030204" pitchFamily="18" charset="0"/>
                          </a:rPr>
                          <m:t>(4 + 3)</m:t>
                        </m:r>
                      </m:e>
                      <m:sup>
                        <m:r>
                          <a:rPr lang="es-PR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PR" sz="3600" dirty="0">
                    <a:latin typeface="Comic Sans MS" panose="030F0702030302020204" pitchFamily="66" charset="0"/>
                  </a:rPr>
                  <a:t>, cuando n = 9</a:t>
                </a:r>
                <a:endParaRPr lang="es-PR" sz="4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0CCBFA-B890-41E2-97F9-A43F7AD5EC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6025" y="552161"/>
                <a:ext cx="8671950" cy="692498"/>
              </a:xfrm>
              <a:blipFill>
                <a:blip r:embed="rId2"/>
                <a:stretch>
                  <a:fillRect l="-2180" t="-5310" b="-35398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2D7DE4-2AD8-44FB-B943-8D3F326FF7E6}"/>
                  </a:ext>
                </a:extLst>
              </p:cNvPr>
              <p:cNvSpPr/>
              <p:nvPr/>
            </p:nvSpPr>
            <p:spPr>
              <a:xfrm>
                <a:off x="236025" y="1828951"/>
                <a:ext cx="4870452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PR" sz="4000" dirty="0">
                    <a:latin typeface="Comic Sans MS" panose="030F0702030302020204" pitchFamily="66" charset="0"/>
                  </a:rPr>
                  <a:t>7(</a:t>
                </a:r>
                <a:r>
                  <a:rPr lang="es-PR" sz="4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9</a:t>
                </a:r>
                <a:r>
                  <a:rPr lang="es-PR" sz="4000" dirty="0">
                    <a:latin typeface="Comic Sans MS" panose="030F0702030302020204" pitchFamily="66" charset="0"/>
                  </a:rPr>
                  <a:t>) + 5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PR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PR" sz="4400" i="1">
                            <a:latin typeface="Cambria Math" panose="02040503050406030204" pitchFamily="18" charset="0"/>
                          </a:rPr>
                          <m:t>(4 + 3)</m:t>
                        </m:r>
                      </m:e>
                      <m:sup>
                        <m:r>
                          <a:rPr lang="es-PR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PR" sz="44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2D7DE4-2AD8-44FB-B943-8D3F326FF7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25" y="1828951"/>
                <a:ext cx="4870452" cy="769441"/>
              </a:xfrm>
              <a:prstGeom prst="rect">
                <a:avLst/>
              </a:prstGeom>
              <a:blipFill>
                <a:blip r:embed="rId3"/>
                <a:stretch>
                  <a:fillRect l="-4506" t="-7937" b="-31746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82F7AF50-3CC0-41A9-8F49-EC98453153AA}"/>
              </a:ext>
            </a:extLst>
          </p:cNvPr>
          <p:cNvSpPr/>
          <p:nvPr/>
        </p:nvSpPr>
        <p:spPr>
          <a:xfrm>
            <a:off x="5292883" y="1897500"/>
            <a:ext cx="361509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3000" dirty="0">
                <a:latin typeface="Comic Sans MS" panose="030F0702030302020204" pitchFamily="66" charset="0"/>
              </a:rPr>
              <a:t>Sustituir n con el 9</a:t>
            </a:r>
            <a:endParaRPr lang="es-PR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9D8682A-344C-499B-BDC0-8A66192282B4}"/>
                  </a:ext>
                </a:extLst>
              </p:cNvPr>
              <p:cNvSpPr/>
              <p:nvPr/>
            </p:nvSpPr>
            <p:spPr>
              <a:xfrm>
                <a:off x="762000" y="2689356"/>
                <a:ext cx="418420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PR" sz="4000" dirty="0">
                    <a:latin typeface="Comic Sans MS" panose="030F0702030302020204" pitchFamily="66" charset="0"/>
                  </a:rPr>
                  <a:t>7(9) + 5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PR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PR" sz="4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s-PR" sz="4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PR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PR" sz="44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9D8682A-344C-499B-BDC0-8A66192282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689356"/>
                <a:ext cx="4184203" cy="769441"/>
              </a:xfrm>
              <a:prstGeom prst="rect">
                <a:avLst/>
              </a:prstGeom>
              <a:blipFill>
                <a:blip r:embed="rId4"/>
                <a:stretch>
                  <a:fillRect l="-5102" t="-7937" b="-31746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29773AAE-255E-4DE9-9DD3-945B32328CC3}"/>
              </a:ext>
            </a:extLst>
          </p:cNvPr>
          <p:cNvSpPr/>
          <p:nvPr/>
        </p:nvSpPr>
        <p:spPr>
          <a:xfrm>
            <a:off x="5124397" y="2779172"/>
            <a:ext cx="35589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3000" dirty="0">
                <a:latin typeface="Comic Sans MS" panose="030F0702030302020204" pitchFamily="66" charset="0"/>
              </a:rPr>
              <a:t>Paréntesis primero</a:t>
            </a:r>
            <a:endParaRPr lang="es-PR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CA10F2C-D9C2-45F5-BD88-3B7AFA3F929D}"/>
                  </a:ext>
                </a:extLst>
              </p:cNvPr>
              <p:cNvSpPr/>
              <p:nvPr/>
            </p:nvSpPr>
            <p:spPr>
              <a:xfrm>
                <a:off x="805918" y="3484000"/>
                <a:ext cx="326243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R" sz="4000" dirty="0">
                    <a:latin typeface="Comic Sans MS" panose="030F0702030302020204" pitchFamily="66" charset="0"/>
                  </a:rPr>
                  <a:t>7(9) + 5 –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𝟒𝟗</m:t>
                    </m:r>
                  </m:oMath>
                </a14:m>
                <a:endParaRPr lang="es-PR" sz="4400" b="1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CA10F2C-D9C2-45F5-BD88-3B7AFA3F92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918" y="3484000"/>
                <a:ext cx="3262432" cy="769441"/>
              </a:xfrm>
              <a:prstGeom prst="rect">
                <a:avLst/>
              </a:prstGeom>
              <a:blipFill>
                <a:blip r:embed="rId5"/>
                <a:stretch>
                  <a:fillRect l="-6542" t="-8730" b="-30952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64441F2-42AF-4D13-8203-689F5C11995C}"/>
                  </a:ext>
                </a:extLst>
              </p:cNvPr>
              <p:cNvSpPr/>
              <p:nvPr/>
            </p:nvSpPr>
            <p:spPr>
              <a:xfrm>
                <a:off x="4602480" y="3625468"/>
                <a:ext cx="396608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R" sz="3000" dirty="0">
                    <a:latin typeface="Comic Sans MS" panose="030F0702030302020204" pitchFamily="66" charset="0"/>
                  </a:rPr>
                  <a:t>Exponentes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PR" sz="3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latin typeface="Cambria Math" panose="02040503050406030204" pitchFamily="18" charset="0"/>
                      </a:rPr>
                      <m:t>=7</m:t>
                    </m:r>
                    <m:r>
                      <a:rPr lang="en-US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</m:t>
                    </m:r>
                  </m:oMath>
                </a14:m>
                <a:endParaRPr lang="es-PR" sz="300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64441F2-42AF-4D13-8203-689F5C1199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80" y="3625468"/>
                <a:ext cx="3966086" cy="553998"/>
              </a:xfrm>
              <a:prstGeom prst="rect">
                <a:avLst/>
              </a:prstGeom>
              <a:blipFill>
                <a:blip r:embed="rId6"/>
                <a:stretch>
                  <a:fillRect l="-3533" t="-14286" b="-32967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9E12F55-ED4F-467F-847B-F9FD084497A9}"/>
                  </a:ext>
                </a:extLst>
              </p:cNvPr>
              <p:cNvSpPr/>
              <p:nvPr/>
            </p:nvSpPr>
            <p:spPr>
              <a:xfrm>
                <a:off x="1123905" y="4279380"/>
                <a:ext cx="283603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R" sz="4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63</a:t>
                </a:r>
                <a:r>
                  <a:rPr lang="es-PR" sz="4000" dirty="0">
                    <a:latin typeface="Comic Sans MS" panose="030F0702030302020204" pitchFamily="66" charset="0"/>
                  </a:rPr>
                  <a:t> + 5 –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49</m:t>
                    </m:r>
                  </m:oMath>
                </a14:m>
                <a:endParaRPr lang="es-PR" sz="4400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9E12F55-ED4F-467F-847B-F9FD084497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05" y="4279380"/>
                <a:ext cx="2836033" cy="769441"/>
              </a:xfrm>
              <a:prstGeom prst="rect">
                <a:avLst/>
              </a:prstGeom>
              <a:blipFill>
                <a:blip r:embed="rId7"/>
                <a:stretch>
                  <a:fillRect l="-7511" t="-8730" b="-30952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755E759E-389E-435A-9917-01EFE60B22A5}"/>
              </a:ext>
            </a:extLst>
          </p:cNvPr>
          <p:cNvSpPr/>
          <p:nvPr/>
        </p:nvSpPr>
        <p:spPr>
          <a:xfrm>
            <a:off x="4572000" y="4422454"/>
            <a:ext cx="352211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3000" dirty="0">
                <a:latin typeface="Comic Sans MS" panose="030F0702030302020204" pitchFamily="66" charset="0"/>
              </a:rPr>
              <a:t>Multiplicar 7 por 9</a:t>
            </a:r>
            <a:endParaRPr lang="es-PR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520A96F-6B48-4609-B23B-0521B20032C1}"/>
                  </a:ext>
                </a:extLst>
              </p:cNvPr>
              <p:cNvSpPr/>
              <p:nvPr/>
            </p:nvSpPr>
            <p:spPr>
              <a:xfrm>
                <a:off x="1975889" y="4976452"/>
                <a:ext cx="196880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R" sz="4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68</a:t>
                </a:r>
                <a:r>
                  <a:rPr lang="es-PR" sz="4000" dirty="0">
                    <a:latin typeface="Comic Sans MS" panose="030F0702030302020204" pitchFamily="66" charset="0"/>
                  </a:rPr>
                  <a:t> –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49</m:t>
                    </m:r>
                  </m:oMath>
                </a14:m>
                <a:endParaRPr lang="es-PR" sz="44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520A96F-6B48-4609-B23B-0521B20032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889" y="4976452"/>
                <a:ext cx="1968809" cy="769441"/>
              </a:xfrm>
              <a:prstGeom prst="rect">
                <a:avLst/>
              </a:prstGeom>
              <a:blipFill>
                <a:blip r:embed="rId8"/>
                <a:stretch>
                  <a:fillRect l="-10836" t="-8661" b="-29921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F046FBDE-D4F2-4980-A892-64657BE6B70A}"/>
              </a:ext>
            </a:extLst>
          </p:cNvPr>
          <p:cNvSpPr/>
          <p:nvPr/>
        </p:nvSpPr>
        <p:spPr>
          <a:xfrm>
            <a:off x="4602479" y="5145619"/>
            <a:ext cx="40809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3200" dirty="0"/>
              <a:t>Sumar 63 + 5 primero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63276C-3463-410B-A5ED-E61B260404C4}"/>
              </a:ext>
            </a:extLst>
          </p:cNvPr>
          <p:cNvSpPr/>
          <p:nvPr/>
        </p:nvSpPr>
        <p:spPr>
          <a:xfrm>
            <a:off x="2674768" y="5673524"/>
            <a:ext cx="13935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4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19</a:t>
            </a:r>
            <a:endParaRPr lang="es-PR" sz="4800" dirty="0"/>
          </a:p>
        </p:txBody>
      </p:sp>
    </p:spTree>
    <p:extLst>
      <p:ext uri="{BB962C8B-B14F-4D97-AF65-F5344CB8AC3E}">
        <p14:creationId xmlns:p14="http://schemas.microsoft.com/office/powerpoint/2010/main" val="354683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7" grpId="0"/>
      <p:bldP spid="19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2637BD4AEB0B84DA95694604F00C03A" ma:contentTypeVersion="11" ma:contentTypeDescription="Crear nuevo documento." ma:contentTypeScope="" ma:versionID="5d58c85734a5296b4b1a1cf3015bf4e7">
  <xsd:schema xmlns:xsd="http://www.w3.org/2001/XMLSchema" xmlns:xs="http://www.w3.org/2001/XMLSchema" xmlns:p="http://schemas.microsoft.com/office/2006/metadata/properties" xmlns:ns2="963745c4-f973-44dd-920b-5f7fe0a25749" xmlns:ns3="4e1c7517-e4a0-47c7-a868-f09b0ab74bac" targetNamespace="http://schemas.microsoft.com/office/2006/metadata/properties" ma:root="true" ma:fieldsID="53825564f699fb7035d39a8d469c0240" ns2:_="" ns3:_="">
    <xsd:import namespace="963745c4-f973-44dd-920b-5f7fe0a25749"/>
    <xsd:import namespace="4e1c7517-e4a0-47c7-a868-f09b0ab74b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745c4-f973-44dd-920b-5f7fe0a257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1c7517-e4a0-47c7-a868-f09b0ab74ba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E8CCCB-66D3-4217-8B8C-C942DCA1A245}"/>
</file>

<file path=customXml/itemProps2.xml><?xml version="1.0" encoding="utf-8"?>
<ds:datastoreItem xmlns:ds="http://schemas.openxmlformats.org/officeDocument/2006/customXml" ds:itemID="{3A0F56CE-C1CE-4AE0-A1EF-8D05F6FFD498}"/>
</file>

<file path=customXml/itemProps3.xml><?xml version="1.0" encoding="utf-8"?>
<ds:datastoreItem xmlns:ds="http://schemas.openxmlformats.org/officeDocument/2006/customXml" ds:itemID="{650E3150-A0AF-4372-AE5E-1C8C64E98B9A}"/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364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Comic Sans MS</vt:lpstr>
      <vt:lpstr>Office Theme</vt:lpstr>
      <vt:lpstr>Equation</vt:lpstr>
      <vt:lpstr>Evaluar expresiones algebraicas con exponentes</vt:lpstr>
      <vt:lpstr>Evaluar 2x2 + 3(x + 5) con x = 4</vt:lpstr>
      <vt:lpstr>Evalúa 3x2 + 5( ‾x + 7)    para x = 4</vt:lpstr>
      <vt:lpstr>Evalúa</vt:lpstr>
      <vt:lpstr>Ejemplo 1</vt:lpstr>
      <vt:lpstr>Evalúa 3n2 + 5n – 90   para n = 5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Evaluar expresiones algebraicas con exponentes</dc:title>
  <dc:creator>Samito</dc:creator>
  <cp:lastModifiedBy>SAMUEL VELEZ GARCIA</cp:lastModifiedBy>
  <cp:revision>23</cp:revision>
  <dcterms:created xsi:type="dcterms:W3CDTF">2012-06-26T14:37:19Z</dcterms:created>
  <dcterms:modified xsi:type="dcterms:W3CDTF">2021-02-22T02:12:21Z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0x01010022637BD4AEB0B84DA95694604F00C03A</vt:lpwstr>
  </property>
</Properties>
</file>