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0436-99D2-429C-97A4-5887600AA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32FAA-C284-4B42-8D88-9F615E892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1AD99-49D2-4CAF-BEAC-86AF505C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5E8B2-4C12-4C6F-8591-6C906AC7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F961C-1420-4FA4-B227-812C7705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89854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5CB7-3CE1-42D9-AC91-FFC8CE86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C667E-D1F6-44D1-BAEB-BD6446DFB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2969B-1D9E-4086-8615-A31E8B35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72331-0C60-4D86-A7E0-B1D325C3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B499-CAE8-4E3D-BFBA-B04A5BEC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143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B5932-4112-4611-AE36-CCA5036D6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A008E-FFB7-446A-9ECD-EC90415A4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AFB98-B686-43DB-ACAE-76C33F48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DF1C2-0E69-4FF3-A1E4-0976011B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0E770-9591-44FE-98BC-D47C22D9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6316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1227-F24F-4436-B036-5DE39552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1E527-E6AE-4742-99A4-996CBCF2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A8924-50DD-4AA7-8660-C010C5D3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0E078-6695-439A-8EA3-0A615FD8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22042-7744-4CBE-AD69-11348599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7971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78E9-71DE-4093-BE73-D569E935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995EF-E266-4812-B599-EF8DC83DB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D1E0B-A3D4-4F12-A25F-87707D9C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2D86-02D4-4D83-97C2-9276B45B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AB94-C25C-4AE1-9A6B-C6AFD75A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48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C4B1-8515-4177-9555-742E6E9A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19B79-A792-4333-B312-9C8EE25BD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AE6BA-B6E1-4D2C-9256-DBDA2FE9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497E5-1401-424D-94C4-345AAFF1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B48B1-07DC-4E85-B8CB-E64450EB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CAFF6-4A2F-41B4-B82F-0121B490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758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80A0-6D9F-4B8E-90E4-6EAE7598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2A5B4-A35D-4E91-A1A4-81C71389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4BDC0-6427-4820-859B-601EF9EF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6D6DB-AA87-40C0-B73D-9FC45C3C6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E4C25-E090-4458-949B-866B2108C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686FC-A338-478F-96FA-8F5E9516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17F79-03C6-47E9-80B9-79BC07D9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8DEE2-ED69-4181-A216-2EC0649A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23020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92D1-CFFF-4240-9176-6FFFC206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89138C-7DE2-44D0-924B-1AFA8253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BFC9E-84A7-4E6A-B49C-0EA6A364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299CF-F1DB-4B48-80C4-C019F417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9590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BC45F-A803-40D9-93FA-9356594E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C7792-BA3A-4960-ADCB-DE2A289E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87F43-C793-4104-A63C-F95BBE5E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466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16DF-8B88-41F2-9563-A33E2B08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5F8E-E07F-44B9-86A6-A96878CD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7D2BF-C3AC-48F4-ABC3-50CCCCA70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F6A9A-0E13-4A7B-A73E-1EB3AE35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9E3EE-3688-4F33-8674-3BD87F81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50670-47EF-4B20-A5D1-8E1A47FE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90919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F591-19FC-42C4-8A7D-F9A599BF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668B2-A759-403A-8326-072EB7A6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E0AC2-8D7A-48AB-99AB-5B9A40CF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651B8-B3FA-4763-9C0D-5D407A07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80035-D044-431D-A3F5-B6AA84E1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F1DCF-B742-494F-BC60-8F433844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2920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CFE6A-5B0D-452C-B5A3-57084C24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72F80-B5E8-452D-9C61-AA5093FA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AFB-2D7A-4B68-8DBE-2D5805697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EF07-B788-41AC-86ED-F6DC07B5EE73}" type="datetimeFigureOut">
              <a:rPr lang="es-PR" smtClean="0"/>
              <a:t>27/03/2019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A19DD-24F7-4BDF-9234-7B06EC332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8E553-FA44-46D5-8AD0-B6011C34A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4E10A-6473-4DC3-A159-9F65BD25FE18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4406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0127-F20D-40B5-9752-8371EC527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EJERCICIOS SOBRE ÁREA Y PERÍMETRO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88C55-F76F-4C67-B8E0-D47CDD13EF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Para META-PR</a:t>
            </a:r>
          </a:p>
          <a:p>
            <a:endParaRPr lang="es-PR" dirty="0"/>
          </a:p>
          <a:p>
            <a:r>
              <a:rPr lang="es-PR" dirty="0"/>
              <a:t>Por: Sr. Vélez, maestro de matemática</a:t>
            </a:r>
          </a:p>
        </p:txBody>
      </p:sp>
    </p:spTree>
    <p:extLst>
      <p:ext uri="{BB962C8B-B14F-4D97-AF65-F5344CB8AC3E}">
        <p14:creationId xmlns:p14="http://schemas.microsoft.com/office/powerpoint/2010/main" val="186440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2BCC72-3C23-4B66-B464-672F19E0A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98" y="401409"/>
            <a:ext cx="7629638" cy="51219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36D35F-2751-4CE0-A3FE-49E312B3DD76}"/>
              </a:ext>
            </a:extLst>
          </p:cNvPr>
          <p:cNvCxnSpPr/>
          <p:nvPr/>
        </p:nvCxnSpPr>
        <p:spPr>
          <a:xfrm>
            <a:off x="4026716" y="3204594"/>
            <a:ext cx="0" cy="1065402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7A9CA7B-A97A-4E1C-96F9-5E844D432655}"/>
              </a:ext>
            </a:extLst>
          </p:cNvPr>
          <p:cNvSpPr txBox="1"/>
          <p:nvPr/>
        </p:nvSpPr>
        <p:spPr>
          <a:xfrm>
            <a:off x="6830008" y="3275630"/>
            <a:ext cx="326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10 cm  –  7 cm  =  3 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75607B-4FF3-4F44-9C34-760B9115D6EA}"/>
              </a:ext>
            </a:extLst>
          </p:cNvPr>
          <p:cNvCxnSpPr>
            <a:cxnSpLocks/>
          </p:cNvCxnSpPr>
          <p:nvPr/>
        </p:nvCxnSpPr>
        <p:spPr>
          <a:xfrm flipH="1">
            <a:off x="4114800" y="3508310"/>
            <a:ext cx="2705878" cy="228985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BEFDD50-729E-4656-98B5-06AEE04C5ABD}"/>
              </a:ext>
            </a:extLst>
          </p:cNvPr>
          <p:cNvSpPr txBox="1"/>
          <p:nvPr/>
        </p:nvSpPr>
        <p:spPr>
          <a:xfrm>
            <a:off x="3322199" y="3506462"/>
            <a:ext cx="79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3 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61FC3E-62FB-40FB-BF37-531B3C958EBB}"/>
              </a:ext>
            </a:extLst>
          </p:cNvPr>
          <p:cNvSpPr txBox="1"/>
          <p:nvPr/>
        </p:nvSpPr>
        <p:spPr>
          <a:xfrm>
            <a:off x="5150999" y="4829652"/>
            <a:ext cx="2705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6 cm  - 3 cm  =  3 cm 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9E20FC-0C7D-4C0B-8EB4-931E4B25FC72}"/>
              </a:ext>
            </a:extLst>
          </p:cNvPr>
          <p:cNvCxnSpPr>
            <a:cxnSpLocks/>
          </p:cNvCxnSpPr>
          <p:nvPr/>
        </p:nvCxnSpPr>
        <p:spPr>
          <a:xfrm flipH="1" flipV="1">
            <a:off x="4026716" y="4628798"/>
            <a:ext cx="1124283" cy="310218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0E701F-EDA8-48F3-BCFE-2FEDA6AE3160}"/>
              </a:ext>
            </a:extLst>
          </p:cNvPr>
          <p:cNvSpPr txBox="1"/>
          <p:nvPr/>
        </p:nvSpPr>
        <p:spPr>
          <a:xfrm>
            <a:off x="4026716" y="4341031"/>
            <a:ext cx="79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3 cm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6937572-65D0-4D0B-8B3C-891E4EAD2216}"/>
              </a:ext>
            </a:extLst>
          </p:cNvPr>
          <p:cNvSpPr/>
          <p:nvPr/>
        </p:nvSpPr>
        <p:spPr>
          <a:xfrm>
            <a:off x="6830008" y="1097280"/>
            <a:ext cx="3863093" cy="1506071"/>
          </a:xfrm>
          <a:prstGeom prst="wedgeRoundRectCallout">
            <a:avLst>
              <a:gd name="adj1" fmla="val -95742"/>
              <a:gd name="adj2" fmla="val 25357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10 cm x 5 cm</a:t>
            </a:r>
          </a:p>
          <a:p>
            <a:pPr algn="ctr"/>
            <a:r>
              <a:rPr lang="es-PR" sz="3200" dirty="0">
                <a:solidFill>
                  <a:srgbClr val="002060"/>
                </a:solidFill>
              </a:rPr>
              <a:t>Área = 50 cm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D5894-860F-4B19-9AF8-C9DB3419C5ED}"/>
              </a:ext>
            </a:extLst>
          </p:cNvPr>
          <p:cNvSpPr txBox="1"/>
          <p:nvPr/>
        </p:nvSpPr>
        <p:spPr>
          <a:xfrm>
            <a:off x="4266065" y="2341741"/>
            <a:ext cx="131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50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52F30421-7F0E-4624-B05D-A63A72D84B5F}"/>
              </a:ext>
            </a:extLst>
          </p:cNvPr>
          <p:cNvSpPr/>
          <p:nvPr/>
        </p:nvSpPr>
        <p:spPr>
          <a:xfrm>
            <a:off x="4599770" y="4950520"/>
            <a:ext cx="3863093" cy="1506071"/>
          </a:xfrm>
          <a:prstGeom prst="wedgeRoundRectCallout">
            <a:avLst>
              <a:gd name="adj1" fmla="val -77641"/>
              <a:gd name="adj2" fmla="val -74643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6 cm x 4 cm</a:t>
            </a:r>
          </a:p>
          <a:p>
            <a:pPr algn="ctr"/>
            <a:r>
              <a:rPr lang="es-PR" sz="3200" dirty="0">
                <a:solidFill>
                  <a:srgbClr val="002060"/>
                </a:solidFill>
              </a:rPr>
              <a:t>Área = 24 cm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3C23D8-3CA5-4CC5-AD4A-E3CC882D564C}"/>
              </a:ext>
            </a:extLst>
          </p:cNvPr>
          <p:cNvSpPr txBox="1"/>
          <p:nvPr/>
        </p:nvSpPr>
        <p:spPr>
          <a:xfrm>
            <a:off x="3105863" y="3687467"/>
            <a:ext cx="131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24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29332E-B9DA-49EA-A661-59A5800FF383}"/>
              </a:ext>
            </a:extLst>
          </p:cNvPr>
          <p:cNvSpPr txBox="1"/>
          <p:nvPr/>
        </p:nvSpPr>
        <p:spPr>
          <a:xfrm>
            <a:off x="6546363" y="4341475"/>
            <a:ext cx="53515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50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  <a:r>
              <a:rPr lang="es-PR" sz="2800" dirty="0">
                <a:solidFill>
                  <a:srgbClr val="002060"/>
                </a:solidFill>
              </a:rPr>
              <a:t> + 24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  <a:p>
            <a:r>
              <a:rPr lang="es-PR" sz="2800" baseline="30000" dirty="0">
                <a:solidFill>
                  <a:srgbClr val="002060"/>
                </a:solidFill>
              </a:rPr>
              <a:t>                                                      </a:t>
            </a:r>
            <a:r>
              <a:rPr lang="es-PR" sz="2800" dirty="0">
                <a:solidFill>
                  <a:srgbClr val="002060"/>
                </a:solidFill>
              </a:rPr>
              <a:t> </a:t>
            </a:r>
            <a:r>
              <a:rPr lang="es-PR" sz="4000" dirty="0">
                <a:solidFill>
                  <a:srgbClr val="002060"/>
                </a:solidFill>
              </a:rPr>
              <a:t>74 cm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3EC42-5AB0-447B-BF27-55328DBDEECC}"/>
              </a:ext>
            </a:extLst>
          </p:cNvPr>
          <p:cNvSpPr txBox="1"/>
          <p:nvPr/>
        </p:nvSpPr>
        <p:spPr>
          <a:xfrm>
            <a:off x="516368" y="5724258"/>
            <a:ext cx="9423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Perímetro es:  10 + 5 + 7 + 4 + 6 + 4 + 3 + 5  = </a:t>
            </a:r>
            <a:r>
              <a:rPr lang="es-PR" sz="4400" dirty="0">
                <a:solidFill>
                  <a:srgbClr val="002060"/>
                </a:solidFill>
              </a:rPr>
              <a:t>44 cm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4F3A53-17FB-4C0D-935A-D7B1C509E40C}"/>
              </a:ext>
            </a:extLst>
          </p:cNvPr>
          <p:cNvSpPr txBox="1"/>
          <p:nvPr/>
        </p:nvSpPr>
        <p:spPr>
          <a:xfrm>
            <a:off x="3138188" y="5060484"/>
            <a:ext cx="698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4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8CDD8F-FBBE-4BB0-9648-B05E809139C8}"/>
              </a:ext>
            </a:extLst>
          </p:cNvPr>
          <p:cNvSpPr txBox="1"/>
          <p:nvPr/>
        </p:nvSpPr>
        <p:spPr>
          <a:xfrm>
            <a:off x="4334648" y="897225"/>
            <a:ext cx="698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5 cm</a:t>
            </a:r>
          </a:p>
        </p:txBody>
      </p:sp>
    </p:spTree>
    <p:extLst>
      <p:ext uri="{BB962C8B-B14F-4D97-AF65-F5344CB8AC3E}">
        <p14:creationId xmlns:p14="http://schemas.microsoft.com/office/powerpoint/2010/main" val="40385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2.29167E-6 -0.32801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0.00391 0.4731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  <p:bldP spid="10" grpId="0"/>
      <p:bldP spid="10" grpId="1"/>
      <p:bldP spid="13" grpId="0"/>
      <p:bldP spid="14" grpId="0" animBg="1"/>
      <p:bldP spid="14" grpId="1" animBg="1"/>
      <p:bldP spid="14" grpId="2" animBg="1"/>
      <p:bldP spid="15" grpId="0"/>
      <p:bldP spid="16" grpId="0" animBg="1"/>
      <p:bldP spid="16" grpId="1" animBg="1"/>
      <p:bldP spid="16" grpId="2" animBg="1"/>
      <p:bldP spid="17" grpId="0"/>
      <p:bldP spid="18" grpId="0"/>
      <p:bldP spid="19" grpId="0"/>
      <p:bldP spid="20" grpId="0"/>
      <p:bldP spid="20" grpId="1"/>
      <p:bldP spid="21" grpId="0"/>
      <p:bldP spid="2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3EDBCF-C834-467F-9B6D-84C4C6582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88" y="788277"/>
            <a:ext cx="7313090" cy="3385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76AB8A-A7C3-4F15-ABE0-5DC3D7A11D8F}"/>
              </a:ext>
            </a:extLst>
          </p:cNvPr>
          <p:cNvSpPr txBox="1"/>
          <p:nvPr/>
        </p:nvSpPr>
        <p:spPr>
          <a:xfrm>
            <a:off x="6283160" y="460713"/>
            <a:ext cx="3578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25 cm  –  10 cm  =  15 cm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36683D0-8399-4F83-93AB-B481190F2A34}"/>
              </a:ext>
            </a:extLst>
          </p:cNvPr>
          <p:cNvCxnSpPr>
            <a:cxnSpLocks/>
          </p:cNvCxnSpPr>
          <p:nvPr/>
        </p:nvCxnSpPr>
        <p:spPr>
          <a:xfrm flipH="1">
            <a:off x="3738282" y="693393"/>
            <a:ext cx="2535549" cy="669242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CE4183B-3965-40BE-907A-E29638772F48}"/>
              </a:ext>
            </a:extLst>
          </p:cNvPr>
          <p:cNvSpPr txBox="1"/>
          <p:nvPr/>
        </p:nvSpPr>
        <p:spPr>
          <a:xfrm>
            <a:off x="3021106" y="1028014"/>
            <a:ext cx="9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67899-DAAF-4566-B012-CAE68835A246}"/>
              </a:ext>
            </a:extLst>
          </p:cNvPr>
          <p:cNvSpPr txBox="1"/>
          <p:nvPr/>
        </p:nvSpPr>
        <p:spPr>
          <a:xfrm>
            <a:off x="6451269" y="1341945"/>
            <a:ext cx="3078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15 cm  –  6 cm  =  9 cm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B418E9-FF82-46A7-95D1-DA309BD29FE7}"/>
              </a:ext>
            </a:extLst>
          </p:cNvPr>
          <p:cNvCxnSpPr>
            <a:cxnSpLocks/>
          </p:cNvCxnSpPr>
          <p:nvPr/>
        </p:nvCxnSpPr>
        <p:spPr>
          <a:xfrm flipH="1">
            <a:off x="4948518" y="1574625"/>
            <a:ext cx="1493422" cy="522586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EB0D6B3-3EDD-4D4C-BBC2-B1059D93FD79}"/>
              </a:ext>
            </a:extLst>
          </p:cNvPr>
          <p:cNvSpPr txBox="1"/>
          <p:nvPr/>
        </p:nvSpPr>
        <p:spPr>
          <a:xfrm>
            <a:off x="4939189" y="1822180"/>
            <a:ext cx="9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9 cm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84C437-02FA-4BED-9DA5-68C0EBCFA6F9}"/>
              </a:ext>
            </a:extLst>
          </p:cNvPr>
          <p:cNvCxnSpPr>
            <a:cxnSpLocks/>
          </p:cNvCxnSpPr>
          <p:nvPr/>
        </p:nvCxnSpPr>
        <p:spPr>
          <a:xfrm flipH="1">
            <a:off x="4921259" y="2729464"/>
            <a:ext cx="10892" cy="829524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7002985F-4DF5-4DFE-B320-934145DB309C}"/>
              </a:ext>
            </a:extLst>
          </p:cNvPr>
          <p:cNvSpPr/>
          <p:nvPr/>
        </p:nvSpPr>
        <p:spPr>
          <a:xfrm>
            <a:off x="7780267" y="4173967"/>
            <a:ext cx="3863093" cy="1506071"/>
          </a:xfrm>
          <a:prstGeom prst="wedgeRoundRectCallout">
            <a:avLst>
              <a:gd name="adj1" fmla="val -94118"/>
              <a:gd name="adj2" fmla="val -103214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10 cm x 6 cm</a:t>
            </a:r>
          </a:p>
          <a:p>
            <a:pPr algn="ctr"/>
            <a:r>
              <a:rPr lang="es-PR" sz="3200" dirty="0">
                <a:solidFill>
                  <a:srgbClr val="002060"/>
                </a:solidFill>
              </a:rPr>
              <a:t>Área = 60 cm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97A07-40F7-41F3-B581-EDFAF1291F14}"/>
              </a:ext>
            </a:extLst>
          </p:cNvPr>
          <p:cNvSpPr txBox="1"/>
          <p:nvPr/>
        </p:nvSpPr>
        <p:spPr>
          <a:xfrm>
            <a:off x="5211774" y="2852382"/>
            <a:ext cx="131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60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AD546D04-02F3-44E5-8816-E5410E0E5CB7}"/>
              </a:ext>
            </a:extLst>
          </p:cNvPr>
          <p:cNvSpPr/>
          <p:nvPr/>
        </p:nvSpPr>
        <p:spPr>
          <a:xfrm>
            <a:off x="327899" y="4658537"/>
            <a:ext cx="3863093" cy="756146"/>
          </a:xfrm>
          <a:prstGeom prst="wedgeRoundRectCallout">
            <a:avLst>
              <a:gd name="adj1" fmla="val 33051"/>
              <a:gd name="adj2" fmla="val -264736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15 cm x 15 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74B946-627F-4260-A255-10F36EDD7A83}"/>
              </a:ext>
            </a:extLst>
          </p:cNvPr>
          <p:cNvSpPr txBox="1"/>
          <p:nvPr/>
        </p:nvSpPr>
        <p:spPr>
          <a:xfrm>
            <a:off x="2968377" y="2329162"/>
            <a:ext cx="153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225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7705A-A75E-4701-8A80-0D78EBF7F85E}"/>
              </a:ext>
            </a:extLst>
          </p:cNvPr>
          <p:cNvSpPr txBox="1"/>
          <p:nvPr/>
        </p:nvSpPr>
        <p:spPr>
          <a:xfrm>
            <a:off x="142199" y="4137082"/>
            <a:ext cx="53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225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  <a:r>
              <a:rPr lang="es-PR" sz="2800" dirty="0">
                <a:solidFill>
                  <a:srgbClr val="002060"/>
                </a:solidFill>
              </a:rPr>
              <a:t> + 60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44FF9B-44F0-4CB0-A3FE-14E22BFA9934}"/>
              </a:ext>
            </a:extLst>
          </p:cNvPr>
          <p:cNvSpPr txBox="1"/>
          <p:nvPr/>
        </p:nvSpPr>
        <p:spPr>
          <a:xfrm>
            <a:off x="142198" y="4623449"/>
            <a:ext cx="535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</a:t>
            </a:r>
            <a:r>
              <a:rPr lang="es-PR" sz="3600" dirty="0">
                <a:solidFill>
                  <a:srgbClr val="002060"/>
                </a:solidFill>
              </a:rPr>
              <a:t>285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CC12CD-57C6-4C5D-8262-44B8B4766891}"/>
              </a:ext>
            </a:extLst>
          </p:cNvPr>
          <p:cNvSpPr txBox="1"/>
          <p:nvPr/>
        </p:nvSpPr>
        <p:spPr>
          <a:xfrm>
            <a:off x="288115" y="5626829"/>
            <a:ext cx="9423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Perímetro es:  15 + 15 + 9 + 10 + 6 + 25 = </a:t>
            </a:r>
            <a:r>
              <a:rPr lang="es-PR" sz="4400" dirty="0">
                <a:solidFill>
                  <a:srgbClr val="002060"/>
                </a:solidFill>
              </a:rPr>
              <a:t>80 cm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7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7" grpId="0"/>
      <p:bldP spid="7" grpId="1"/>
      <p:bldP spid="10" grpId="0"/>
      <p:bldP spid="13" grpId="0" animBg="1"/>
      <p:bldP spid="13" grpId="1" animBg="1"/>
      <p:bldP spid="13" grpId="2" animBg="1"/>
      <p:bldP spid="14" grpId="0"/>
      <p:bldP spid="15" grpId="0" animBg="1"/>
      <p:bldP spid="15" grpId="1" animBg="1"/>
      <p:bldP spid="15" grpId="2" animBg="1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4568B1-F7D3-4A89-93CF-8CA1F6891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30" y="192180"/>
            <a:ext cx="9977379" cy="20669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56F014-DFB0-4B33-99D6-94B2C4E004C6}"/>
              </a:ext>
            </a:extLst>
          </p:cNvPr>
          <p:cNvSpPr txBox="1"/>
          <p:nvPr/>
        </p:nvSpPr>
        <p:spPr>
          <a:xfrm>
            <a:off x="1075765" y="2447364"/>
            <a:ext cx="110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12.5</a:t>
            </a:r>
            <a:r>
              <a:rPr lang="es-PR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5A6CFF-103E-48F1-B329-61CB6E7341EB}"/>
              </a:ext>
            </a:extLst>
          </p:cNvPr>
          <p:cNvSpPr txBox="1"/>
          <p:nvPr/>
        </p:nvSpPr>
        <p:spPr>
          <a:xfrm>
            <a:off x="1290918" y="3105834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5.4</a:t>
            </a:r>
            <a:r>
              <a:rPr lang="es-PR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29CB0C-C964-4080-A927-F8923B3E30BA}"/>
              </a:ext>
            </a:extLst>
          </p:cNvPr>
          <p:cNvSpPr txBox="1"/>
          <p:nvPr/>
        </p:nvSpPr>
        <p:spPr>
          <a:xfrm>
            <a:off x="457201" y="3103533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X</a:t>
            </a:r>
            <a:r>
              <a:rPr lang="es-PR" dirty="0"/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382B5E-B89F-4BBA-986C-8318C82754B9}"/>
              </a:ext>
            </a:extLst>
          </p:cNvPr>
          <p:cNvCxnSpPr/>
          <p:nvPr/>
        </p:nvCxnSpPr>
        <p:spPr>
          <a:xfrm>
            <a:off x="363630" y="3749864"/>
            <a:ext cx="1904441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9FBED3-F30B-4C46-8F9C-BBC1D9386583}"/>
              </a:ext>
            </a:extLst>
          </p:cNvPr>
          <p:cNvSpPr txBox="1"/>
          <p:nvPr/>
        </p:nvSpPr>
        <p:spPr>
          <a:xfrm>
            <a:off x="1726603" y="3764304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4EBADF-0E8A-4167-ACC1-4087250DEBE1}"/>
              </a:ext>
            </a:extLst>
          </p:cNvPr>
          <p:cNvSpPr txBox="1"/>
          <p:nvPr/>
        </p:nvSpPr>
        <p:spPr>
          <a:xfrm>
            <a:off x="1325881" y="2098845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FF000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8FB616-A39F-40D7-88CA-9C775C6FD6E9}"/>
              </a:ext>
            </a:extLst>
          </p:cNvPr>
          <p:cNvSpPr txBox="1"/>
          <p:nvPr/>
        </p:nvSpPr>
        <p:spPr>
          <a:xfrm>
            <a:off x="1344706" y="3765685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EDBD6A-85BA-4A47-8D44-247431B486F8}"/>
              </a:ext>
            </a:extLst>
          </p:cNvPr>
          <p:cNvCxnSpPr>
            <a:cxnSpLocks/>
          </p:cNvCxnSpPr>
          <p:nvPr/>
        </p:nvCxnSpPr>
        <p:spPr>
          <a:xfrm flipV="1">
            <a:off x="1431327" y="2314759"/>
            <a:ext cx="195767" cy="913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5739B4-76B6-4404-BA3D-09029CA3203C}"/>
              </a:ext>
            </a:extLst>
          </p:cNvPr>
          <p:cNvSpPr txBox="1"/>
          <p:nvPr/>
        </p:nvSpPr>
        <p:spPr>
          <a:xfrm>
            <a:off x="1030605" y="2084406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FF0000"/>
                </a:solidFill>
              </a:rPr>
              <a:t>1</a:t>
            </a:r>
            <a:r>
              <a:rPr lang="es-PR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C92016-D89E-4593-8CF1-701866E3E526}"/>
              </a:ext>
            </a:extLst>
          </p:cNvPr>
          <p:cNvSpPr txBox="1"/>
          <p:nvPr/>
        </p:nvSpPr>
        <p:spPr>
          <a:xfrm>
            <a:off x="937709" y="3767699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</a:t>
            </a:r>
            <a:r>
              <a:rPr lang="es-PR" dirty="0"/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C423FFC-D233-4574-89DE-950E1C53064D}"/>
              </a:ext>
            </a:extLst>
          </p:cNvPr>
          <p:cNvCxnSpPr>
            <a:cxnSpLocks/>
          </p:cNvCxnSpPr>
          <p:nvPr/>
        </p:nvCxnSpPr>
        <p:spPr>
          <a:xfrm flipV="1">
            <a:off x="1096775" y="2296277"/>
            <a:ext cx="195767" cy="913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8AF3F45-C8D0-4DB6-BABE-83258B0B2B02}"/>
              </a:ext>
            </a:extLst>
          </p:cNvPr>
          <p:cNvSpPr txBox="1"/>
          <p:nvPr/>
        </p:nvSpPr>
        <p:spPr>
          <a:xfrm>
            <a:off x="1316916" y="4416387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</a:t>
            </a:r>
            <a:r>
              <a:rPr lang="es-PR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7E7415-999A-44D3-8F86-29E112360DF8}"/>
              </a:ext>
            </a:extLst>
          </p:cNvPr>
          <p:cNvSpPr txBox="1"/>
          <p:nvPr/>
        </p:nvSpPr>
        <p:spPr>
          <a:xfrm>
            <a:off x="1325880" y="1805196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FF000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B9A51D-23E7-4D4F-8427-89EEC72C06D6}"/>
              </a:ext>
            </a:extLst>
          </p:cNvPr>
          <p:cNvSpPr txBox="1"/>
          <p:nvPr/>
        </p:nvSpPr>
        <p:spPr>
          <a:xfrm>
            <a:off x="925157" y="4401948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2</a:t>
            </a:r>
            <a:r>
              <a:rPr lang="es-PR" dirty="0"/>
              <a:t>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AA1F1-2971-4CB5-82D3-43DFC65FE154}"/>
              </a:ext>
            </a:extLst>
          </p:cNvPr>
          <p:cNvCxnSpPr>
            <a:cxnSpLocks/>
          </p:cNvCxnSpPr>
          <p:nvPr/>
        </p:nvCxnSpPr>
        <p:spPr>
          <a:xfrm flipV="1">
            <a:off x="1431327" y="2006763"/>
            <a:ext cx="195767" cy="913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B437D41-4E10-4F20-B874-C0072A29BC9A}"/>
              </a:ext>
            </a:extLst>
          </p:cNvPr>
          <p:cNvSpPr txBox="1"/>
          <p:nvPr/>
        </p:nvSpPr>
        <p:spPr>
          <a:xfrm>
            <a:off x="1019341" y="1795032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FF0000"/>
                </a:solidFill>
              </a:rPr>
              <a:t>1</a:t>
            </a:r>
            <a:r>
              <a:rPr lang="es-PR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0FB49B-13F7-4140-9594-C9039DAC88A2}"/>
              </a:ext>
            </a:extLst>
          </p:cNvPr>
          <p:cNvSpPr txBox="1"/>
          <p:nvPr/>
        </p:nvSpPr>
        <p:spPr>
          <a:xfrm>
            <a:off x="553176" y="4401948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6</a:t>
            </a:r>
            <a:r>
              <a:rPr lang="es-PR" dirty="0"/>
              <a:t>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4300AC-CF4B-4ECA-8A86-FAA31E89B557}"/>
              </a:ext>
            </a:extLst>
          </p:cNvPr>
          <p:cNvCxnSpPr/>
          <p:nvPr/>
        </p:nvCxnSpPr>
        <p:spPr>
          <a:xfrm>
            <a:off x="373659" y="5035670"/>
            <a:ext cx="1904441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0D5119A-3434-46A1-B7A8-8CCF22E8F8D9}"/>
              </a:ext>
            </a:extLst>
          </p:cNvPr>
          <p:cNvSpPr txBox="1"/>
          <p:nvPr/>
        </p:nvSpPr>
        <p:spPr>
          <a:xfrm>
            <a:off x="1745429" y="3756417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4A41B4-B75D-4549-9A5C-CD46A28D8B28}"/>
              </a:ext>
            </a:extLst>
          </p:cNvPr>
          <p:cNvSpPr txBox="1"/>
          <p:nvPr/>
        </p:nvSpPr>
        <p:spPr>
          <a:xfrm>
            <a:off x="904537" y="5020089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7</a:t>
            </a:r>
            <a:r>
              <a:rPr lang="es-PR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45BB08-60AC-4156-A949-C8D43F5F10F0}"/>
              </a:ext>
            </a:extLst>
          </p:cNvPr>
          <p:cNvSpPr txBox="1"/>
          <p:nvPr/>
        </p:nvSpPr>
        <p:spPr>
          <a:xfrm>
            <a:off x="553176" y="4406163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6</a:t>
            </a:r>
            <a:r>
              <a:rPr lang="es-PR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046871-17BF-4DD0-A201-C0A5DDBA1A58}"/>
              </a:ext>
            </a:extLst>
          </p:cNvPr>
          <p:cNvSpPr txBox="1"/>
          <p:nvPr/>
        </p:nvSpPr>
        <p:spPr>
          <a:xfrm>
            <a:off x="2052189" y="5240624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•</a:t>
            </a:r>
            <a:r>
              <a:rPr lang="es-PR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1C53E9-5113-4A44-A410-3C765040A8C9}"/>
              </a:ext>
            </a:extLst>
          </p:cNvPr>
          <p:cNvSpPr txBox="1"/>
          <p:nvPr/>
        </p:nvSpPr>
        <p:spPr>
          <a:xfrm>
            <a:off x="1337536" y="4996598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</a:t>
            </a:r>
            <a:r>
              <a:rPr lang="es-PR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8630B8-33C8-4804-B258-AB0B82BB4600}"/>
              </a:ext>
            </a:extLst>
          </p:cNvPr>
          <p:cNvSpPr txBox="1"/>
          <p:nvPr/>
        </p:nvSpPr>
        <p:spPr>
          <a:xfrm>
            <a:off x="1600368" y="5239002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•</a:t>
            </a:r>
            <a:r>
              <a:rPr lang="es-PR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3F783-ACE4-4234-B08D-8B7FA7981A30}"/>
              </a:ext>
            </a:extLst>
          </p:cNvPr>
          <p:cNvSpPr txBox="1"/>
          <p:nvPr/>
        </p:nvSpPr>
        <p:spPr>
          <a:xfrm>
            <a:off x="2401305" y="2681319"/>
            <a:ext cx="305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es: </a:t>
            </a:r>
            <a:r>
              <a:rPr lang="es-PR" sz="3600" dirty="0">
                <a:solidFill>
                  <a:srgbClr val="002060"/>
                </a:solidFill>
              </a:rPr>
              <a:t>67.5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0FA2C-2619-4907-9635-1B826521C904}"/>
              </a:ext>
            </a:extLst>
          </p:cNvPr>
          <p:cNvSpPr txBox="1"/>
          <p:nvPr/>
        </p:nvSpPr>
        <p:spPr>
          <a:xfrm>
            <a:off x="8570260" y="2680446"/>
            <a:ext cx="110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4.25</a:t>
            </a:r>
            <a:r>
              <a:rPr lang="es-PR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52850C-0962-42D4-A392-2695EC5712A1}"/>
              </a:ext>
            </a:extLst>
          </p:cNvPr>
          <p:cNvSpPr txBox="1"/>
          <p:nvPr/>
        </p:nvSpPr>
        <p:spPr>
          <a:xfrm>
            <a:off x="8875060" y="3312090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10</a:t>
            </a:r>
            <a:r>
              <a:rPr lang="es-PR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D18EEA-8B9D-4424-8FDB-01FCDA7CF891}"/>
              </a:ext>
            </a:extLst>
          </p:cNvPr>
          <p:cNvSpPr txBox="1"/>
          <p:nvPr/>
        </p:nvSpPr>
        <p:spPr>
          <a:xfrm>
            <a:off x="7951696" y="3336615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X</a:t>
            </a:r>
            <a:r>
              <a:rPr lang="es-PR" dirty="0"/>
              <a:t>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4E7AE8-9355-4228-9799-18390892BFD0}"/>
              </a:ext>
            </a:extLst>
          </p:cNvPr>
          <p:cNvCxnSpPr/>
          <p:nvPr/>
        </p:nvCxnSpPr>
        <p:spPr>
          <a:xfrm>
            <a:off x="7858125" y="3982946"/>
            <a:ext cx="1904441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7CB84B-E730-46FB-9CC7-5162B449D2DD}"/>
              </a:ext>
            </a:extLst>
          </p:cNvPr>
          <p:cNvSpPr txBox="1"/>
          <p:nvPr/>
        </p:nvSpPr>
        <p:spPr>
          <a:xfrm>
            <a:off x="9221098" y="3997386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550C12-9E3A-4327-869B-D62FD49647DE}"/>
              </a:ext>
            </a:extLst>
          </p:cNvPr>
          <p:cNvSpPr txBox="1"/>
          <p:nvPr/>
        </p:nvSpPr>
        <p:spPr>
          <a:xfrm>
            <a:off x="8839201" y="3998767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012D79-EDD5-4F0C-BF7F-22C6930634D6}"/>
              </a:ext>
            </a:extLst>
          </p:cNvPr>
          <p:cNvSpPr txBox="1"/>
          <p:nvPr/>
        </p:nvSpPr>
        <p:spPr>
          <a:xfrm>
            <a:off x="8432204" y="4000781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680F10-C970-4E95-B84C-399B3917B77F}"/>
              </a:ext>
            </a:extLst>
          </p:cNvPr>
          <p:cNvSpPr txBox="1"/>
          <p:nvPr/>
        </p:nvSpPr>
        <p:spPr>
          <a:xfrm>
            <a:off x="8811411" y="4649469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</a:t>
            </a:r>
            <a:r>
              <a:rPr lang="es-PR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1C7494-650A-4616-A436-56C68F6574E2}"/>
              </a:ext>
            </a:extLst>
          </p:cNvPr>
          <p:cNvSpPr txBox="1"/>
          <p:nvPr/>
        </p:nvSpPr>
        <p:spPr>
          <a:xfrm>
            <a:off x="8419652" y="4635030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2</a:t>
            </a:r>
            <a:r>
              <a:rPr lang="es-PR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ED5D72-0C69-4756-B89C-BC640E202748}"/>
              </a:ext>
            </a:extLst>
          </p:cNvPr>
          <p:cNvSpPr txBox="1"/>
          <p:nvPr/>
        </p:nvSpPr>
        <p:spPr>
          <a:xfrm>
            <a:off x="8047671" y="4635030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4</a:t>
            </a:r>
            <a:r>
              <a:rPr lang="es-PR" dirty="0"/>
              <a:t> 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5CFF6AB-235E-484F-94F4-2FE08B188B86}"/>
              </a:ext>
            </a:extLst>
          </p:cNvPr>
          <p:cNvCxnSpPr/>
          <p:nvPr/>
        </p:nvCxnSpPr>
        <p:spPr>
          <a:xfrm>
            <a:off x="7868154" y="5268752"/>
            <a:ext cx="1904441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045A94E-C49F-47D0-8D29-ED87AB9C3244}"/>
              </a:ext>
            </a:extLst>
          </p:cNvPr>
          <p:cNvSpPr txBox="1"/>
          <p:nvPr/>
        </p:nvSpPr>
        <p:spPr>
          <a:xfrm>
            <a:off x="9239924" y="3989499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0</a:t>
            </a:r>
            <a:r>
              <a:rPr lang="es-PR" dirty="0"/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B62D11-6894-4A8B-910C-115CEC7B15EE}"/>
              </a:ext>
            </a:extLst>
          </p:cNvPr>
          <p:cNvSpPr txBox="1"/>
          <p:nvPr/>
        </p:nvSpPr>
        <p:spPr>
          <a:xfrm>
            <a:off x="8399032" y="5253171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2</a:t>
            </a:r>
            <a:r>
              <a:rPr lang="es-PR" dirty="0"/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DA3F49-3A77-4DE9-A108-D7A6EE8C0F58}"/>
              </a:ext>
            </a:extLst>
          </p:cNvPr>
          <p:cNvSpPr txBox="1"/>
          <p:nvPr/>
        </p:nvSpPr>
        <p:spPr>
          <a:xfrm>
            <a:off x="8031420" y="4643717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4</a:t>
            </a:r>
            <a:r>
              <a:rPr lang="es-PR" dirty="0"/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A4E8FE-E15B-4179-99D2-BBC7B078F445}"/>
              </a:ext>
            </a:extLst>
          </p:cNvPr>
          <p:cNvSpPr txBox="1"/>
          <p:nvPr/>
        </p:nvSpPr>
        <p:spPr>
          <a:xfrm>
            <a:off x="9546684" y="5473706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•</a:t>
            </a:r>
            <a:r>
              <a:rPr lang="es-PR" dirty="0"/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058EEC7-88FF-47C3-B4BA-AFB2304775D3}"/>
              </a:ext>
            </a:extLst>
          </p:cNvPr>
          <p:cNvSpPr txBox="1"/>
          <p:nvPr/>
        </p:nvSpPr>
        <p:spPr>
          <a:xfrm>
            <a:off x="8832031" y="5229680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5</a:t>
            </a:r>
            <a:r>
              <a:rPr lang="es-PR" dirty="0"/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278618-FC92-4600-BC4C-6EA5996AB90B}"/>
              </a:ext>
            </a:extLst>
          </p:cNvPr>
          <p:cNvSpPr txBox="1"/>
          <p:nvPr/>
        </p:nvSpPr>
        <p:spPr>
          <a:xfrm>
            <a:off x="9094863" y="5472084"/>
            <a:ext cx="45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/>
              <a:t>•</a:t>
            </a:r>
            <a:r>
              <a:rPr lang="es-PR" dirty="0"/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F0358C2-6F6E-481D-A5F4-EC502E843AA7}"/>
              </a:ext>
            </a:extLst>
          </p:cNvPr>
          <p:cNvSpPr txBox="1"/>
          <p:nvPr/>
        </p:nvSpPr>
        <p:spPr>
          <a:xfrm>
            <a:off x="1157958" y="5266049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/>
              <a:t>•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0A6876-19F2-428C-9B16-8E2CF0493B42}"/>
              </a:ext>
            </a:extLst>
          </p:cNvPr>
          <p:cNvSpPr txBox="1"/>
          <p:nvPr/>
        </p:nvSpPr>
        <p:spPr>
          <a:xfrm>
            <a:off x="8648955" y="5499131"/>
            <a:ext cx="45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/>
              <a:t>•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4CDE6E-549B-49F7-8A70-3C86DE9EC8B9}"/>
              </a:ext>
            </a:extLst>
          </p:cNvPr>
          <p:cNvSpPr txBox="1"/>
          <p:nvPr/>
        </p:nvSpPr>
        <p:spPr>
          <a:xfrm>
            <a:off x="8949625" y="2053802"/>
            <a:ext cx="3058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es: </a:t>
            </a:r>
            <a:r>
              <a:rPr lang="es-PR" sz="3600" dirty="0">
                <a:solidFill>
                  <a:srgbClr val="002060"/>
                </a:solidFill>
              </a:rPr>
              <a:t>42.5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00234 0.1791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33333E-6 L 0.00026 0.0942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-0.01094 0.03542 C -0.01302 0.04352 -0.01641 0.04792 -0.02005 0.04792 C -0.02396 0.04792 -0.02721 0.04352 -0.02943 0.03542 L -0.04011 1.11111E-6 " pathEditMode="relative" rAng="0" ptsTypes="AAAAA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-0.01094 0.03542 C -0.01302 0.04352 -0.01641 0.04792 -0.02005 0.04792 C -0.02396 0.04792 -0.02721 0.04352 -0.02943 0.03542 L -0.04011 1.11111E-6 " pathEditMode="relative" rAng="0" ptsTypes="AAAAA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00234 0.17916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07407E-6 L 0.00026 0.09422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-0.01094 0.03542 C -0.01302 0.04352 -0.01641 0.04792 -0.02005 0.04792 C -0.02396 0.04792 -0.02721 0.04352 -0.02943 0.03542 L -0.04011 1.11111E-6 " pathEditMode="relative" rAng="0" ptsTypes="AAAAA">
                                      <p:cBhvr>
                                        <p:cTn id="2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-0.01094 0.03542 C -0.01302 0.04352 -0.01641 0.04792 -0.02005 0.04792 C -0.02396 0.04792 -0.02721 0.04352 -0.02943 0.03542 L -0.04011 1.11111E-6 " pathEditMode="relative" rAng="0" ptsTypes="AAAAA">
                                      <p:cBhvr>
                                        <p:cTn id="2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6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3" grpId="0"/>
      <p:bldP spid="23" grpId="1"/>
      <p:bldP spid="24" grpId="0"/>
      <p:bldP spid="25" grpId="0"/>
      <p:bldP spid="25" grpId="1"/>
      <p:bldP spid="26" grpId="0"/>
      <p:bldP spid="26" grpId="1"/>
      <p:bldP spid="26" grpId="2"/>
      <p:bldP spid="28" grpId="0"/>
      <p:bldP spid="29" grpId="0"/>
      <p:bldP spid="29" grpId="1"/>
      <p:bldP spid="29" grpId="2"/>
      <p:bldP spid="29" grpId="3"/>
      <p:bldP spid="30" grpId="0"/>
      <p:bldP spid="31" grpId="0"/>
      <p:bldP spid="32" grpId="0"/>
      <p:bldP spid="33" grpId="0"/>
      <p:bldP spid="35" grpId="0"/>
      <p:bldP spid="37" grpId="0"/>
      <p:bldP spid="40" grpId="0"/>
      <p:bldP spid="42" grpId="0"/>
      <p:bldP spid="44" grpId="0"/>
      <p:bldP spid="47" grpId="0"/>
      <p:bldP spid="49" grpId="0"/>
      <p:bldP spid="49" grpId="1"/>
      <p:bldP spid="50" grpId="0"/>
      <p:bldP spid="51" grpId="0"/>
      <p:bldP spid="51" grpId="1"/>
      <p:bldP spid="52" grpId="0"/>
      <p:bldP spid="52" grpId="1"/>
      <p:bldP spid="52" grpId="2"/>
      <p:bldP spid="53" grpId="0"/>
      <p:bldP spid="54" grpId="0"/>
      <p:bldP spid="54" grpId="1"/>
      <p:bldP spid="54" grpId="2"/>
      <p:bldP spid="54" grpId="3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928566-ED86-49A0-99E7-0ECF0D314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276" y="368114"/>
            <a:ext cx="4338077" cy="3322096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32F2FCD-2C02-40DD-AF7D-E415CC7BA81F}"/>
              </a:ext>
            </a:extLst>
          </p:cNvPr>
          <p:cNvCxnSpPr>
            <a:cxnSpLocks/>
          </p:cNvCxnSpPr>
          <p:nvPr/>
        </p:nvCxnSpPr>
        <p:spPr>
          <a:xfrm flipH="1">
            <a:off x="1281955" y="1649506"/>
            <a:ext cx="2752163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93F4699-99A8-4B0A-A0A3-5E70899EE37B}"/>
              </a:ext>
            </a:extLst>
          </p:cNvPr>
          <p:cNvSpPr/>
          <p:nvPr/>
        </p:nvSpPr>
        <p:spPr>
          <a:xfrm>
            <a:off x="171025" y="3997867"/>
            <a:ext cx="3863093" cy="1506071"/>
          </a:xfrm>
          <a:prstGeom prst="wedgeRoundRectCallout">
            <a:avLst>
              <a:gd name="adj1" fmla="val 6133"/>
              <a:gd name="adj2" fmla="val -137738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8 cm x 5 cm</a:t>
            </a:r>
          </a:p>
          <a:p>
            <a:pPr algn="ctr"/>
            <a:r>
              <a:rPr lang="es-PR" sz="3200" dirty="0">
                <a:solidFill>
                  <a:srgbClr val="002060"/>
                </a:solidFill>
              </a:rPr>
              <a:t>Área = 40 cm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  <a:r>
              <a:rPr lang="es-PR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A08943-D545-44A6-A822-5C8EC898A1FC}"/>
              </a:ext>
            </a:extLst>
          </p:cNvPr>
          <p:cNvSpPr txBox="1"/>
          <p:nvPr/>
        </p:nvSpPr>
        <p:spPr>
          <a:xfrm>
            <a:off x="1999459" y="2160085"/>
            <a:ext cx="131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40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2EC10011-705A-4FDA-8F25-250339019A2A}"/>
                  </a:ext>
                </a:extLst>
              </p:cNvPr>
              <p:cNvSpPr/>
              <p:nvPr/>
            </p:nvSpPr>
            <p:spPr>
              <a:xfrm>
                <a:off x="5620032" y="241654"/>
                <a:ext cx="5370697" cy="3075287"/>
              </a:xfrm>
              <a:prstGeom prst="wedgeRoundRectCallout">
                <a:avLst>
                  <a:gd name="adj1" fmla="val -92936"/>
                  <a:gd name="adj2" fmla="val -15795"/>
                  <a:gd name="adj3" fmla="val 16667"/>
                </a:avLst>
              </a:prstGeom>
              <a:noFill/>
              <a:ln w="2857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R" sz="3200" dirty="0">
                    <a:solidFill>
                      <a:srgbClr val="002060"/>
                    </a:solidFill>
                  </a:rPr>
                  <a:t>Área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5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𝑏h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32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s-PR" sz="3200" dirty="0">
                    <a:solidFill>
                      <a:srgbClr val="002060"/>
                    </a:solidFill>
                  </a:rPr>
                  <a:t>Área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8(3)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R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32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s-PR" sz="3600" dirty="0">
                    <a:solidFill>
                      <a:srgbClr val="002060"/>
                    </a:solidFill>
                    <a:highlight>
                      <a:srgbClr val="FFFF00"/>
                    </a:highlight>
                  </a:rPr>
                  <a:t>Área = 12 cm</a:t>
                </a:r>
                <a:r>
                  <a:rPr lang="es-PR" sz="3600" baseline="30000" dirty="0">
                    <a:solidFill>
                      <a:srgbClr val="002060"/>
                    </a:solidFill>
                    <a:highlight>
                      <a:srgbClr val="FFFF00"/>
                    </a:highlight>
                  </a:rPr>
                  <a:t>2</a:t>
                </a:r>
                <a:r>
                  <a:rPr lang="es-PR" sz="2000" dirty="0">
                    <a:highlight>
                      <a:srgbClr val="FFFF00"/>
                    </a:highlight>
                  </a:rPr>
                  <a:t> </a:t>
                </a:r>
              </a:p>
            </p:txBody>
          </p:sp>
        </mc:Choice>
        <mc:Fallback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2EC10011-705A-4FDA-8F25-250339019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032" y="241654"/>
                <a:ext cx="5370697" cy="3075287"/>
              </a:xfrm>
              <a:prstGeom prst="wedgeRoundRectCallout">
                <a:avLst>
                  <a:gd name="adj1" fmla="val -92936"/>
                  <a:gd name="adj2" fmla="val -15795"/>
                  <a:gd name="adj3" fmla="val 16667"/>
                </a:avLst>
              </a:prstGeom>
              <a:blipFill>
                <a:blip r:embed="rId3"/>
                <a:stretch>
                  <a:fillRect b="-1179"/>
                </a:stretch>
              </a:blip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4FE1CA3-4FFB-4616-BA04-1605884A264F}"/>
              </a:ext>
            </a:extLst>
          </p:cNvPr>
          <p:cNvSpPr txBox="1"/>
          <p:nvPr/>
        </p:nvSpPr>
        <p:spPr>
          <a:xfrm>
            <a:off x="2376188" y="3086108"/>
            <a:ext cx="84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8 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EAF856-4EE9-4A0A-911F-55A1D668C2DE}"/>
              </a:ext>
            </a:extLst>
          </p:cNvPr>
          <p:cNvSpPr txBox="1"/>
          <p:nvPr/>
        </p:nvSpPr>
        <p:spPr>
          <a:xfrm>
            <a:off x="2268401" y="1030328"/>
            <a:ext cx="131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12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DDDEAE-C31D-488B-91F8-AED567C44F74}"/>
              </a:ext>
            </a:extLst>
          </p:cNvPr>
          <p:cNvSpPr txBox="1"/>
          <p:nvPr/>
        </p:nvSpPr>
        <p:spPr>
          <a:xfrm>
            <a:off x="4373541" y="3912965"/>
            <a:ext cx="53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40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  <a:r>
              <a:rPr lang="es-PR" sz="2800" dirty="0">
                <a:solidFill>
                  <a:srgbClr val="002060"/>
                </a:solidFill>
              </a:rPr>
              <a:t> + 12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1C14E2-C67B-4188-871E-FEC586538F8C}"/>
              </a:ext>
            </a:extLst>
          </p:cNvPr>
          <p:cNvSpPr txBox="1"/>
          <p:nvPr/>
        </p:nvSpPr>
        <p:spPr>
          <a:xfrm>
            <a:off x="4373540" y="4399332"/>
            <a:ext cx="535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</a:t>
            </a:r>
            <a:r>
              <a:rPr lang="es-PR" sz="3600" dirty="0">
                <a:solidFill>
                  <a:srgbClr val="002060"/>
                </a:solidFill>
              </a:rPr>
              <a:t>52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8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-0.003 -0.223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/>
      <p:bldP spid="9" grpId="0" animBg="1"/>
      <p:bldP spid="9" grpId="1" animBg="1"/>
      <p:bldP spid="9" grpId="2" animBg="1"/>
      <p:bldP spid="10" grpId="0"/>
      <p:bldP spid="10" grpId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A11790-14AB-4427-A740-89CCDC5B5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376" y="319867"/>
            <a:ext cx="4969248" cy="3852001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DD68B6-15ED-4786-9F85-A481068F7287}"/>
              </a:ext>
            </a:extLst>
          </p:cNvPr>
          <p:cNvCxnSpPr>
            <a:cxnSpLocks/>
          </p:cNvCxnSpPr>
          <p:nvPr/>
        </p:nvCxnSpPr>
        <p:spPr>
          <a:xfrm flipH="1">
            <a:off x="4177189" y="1335741"/>
            <a:ext cx="1264024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534A628-7EDA-4B5E-AC4E-CEAC8A2B83DE}"/>
              </a:ext>
            </a:extLst>
          </p:cNvPr>
          <p:cNvSpPr txBox="1"/>
          <p:nvPr/>
        </p:nvSpPr>
        <p:spPr>
          <a:xfrm>
            <a:off x="8165386" y="3024619"/>
            <a:ext cx="326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12 cm  –  7 cm  =  5 cm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4FE108C-687B-4667-8579-7A64430091FA}"/>
              </a:ext>
            </a:extLst>
          </p:cNvPr>
          <p:cNvCxnSpPr>
            <a:cxnSpLocks/>
          </p:cNvCxnSpPr>
          <p:nvPr/>
        </p:nvCxnSpPr>
        <p:spPr>
          <a:xfrm flipH="1" flipV="1">
            <a:off x="4966083" y="1470212"/>
            <a:ext cx="3189973" cy="1787087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0574E55-25DE-443C-A749-F139DAB008F2}"/>
              </a:ext>
            </a:extLst>
          </p:cNvPr>
          <p:cNvSpPr txBox="1"/>
          <p:nvPr/>
        </p:nvSpPr>
        <p:spPr>
          <a:xfrm>
            <a:off x="4483552" y="1239379"/>
            <a:ext cx="79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35C81-BBEB-4D2E-AD43-CD457479B9A1}"/>
              </a:ext>
            </a:extLst>
          </p:cNvPr>
          <p:cNvSpPr txBox="1"/>
          <p:nvPr/>
        </p:nvSpPr>
        <p:spPr>
          <a:xfrm>
            <a:off x="746419" y="874076"/>
            <a:ext cx="326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14 cm  –  10 cm  =  4 cm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771E12-507A-4357-989A-49D8E8389CE1}"/>
              </a:ext>
            </a:extLst>
          </p:cNvPr>
          <p:cNvCxnSpPr>
            <a:cxnSpLocks/>
          </p:cNvCxnSpPr>
          <p:nvPr/>
        </p:nvCxnSpPr>
        <p:spPr>
          <a:xfrm flipV="1">
            <a:off x="3342508" y="853773"/>
            <a:ext cx="799919" cy="141309"/>
          </a:xfrm>
          <a:prstGeom prst="straightConnector1">
            <a:avLst/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B0D144C-9837-4774-A818-C185C4219272}"/>
              </a:ext>
            </a:extLst>
          </p:cNvPr>
          <p:cNvSpPr txBox="1"/>
          <p:nvPr/>
        </p:nvSpPr>
        <p:spPr>
          <a:xfrm>
            <a:off x="3455239" y="595063"/>
            <a:ext cx="79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FF0000"/>
                </a:solidFill>
              </a:rPr>
              <a:t>4 cm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7B53089D-6936-4120-9759-5467706CEC11}"/>
              </a:ext>
            </a:extLst>
          </p:cNvPr>
          <p:cNvSpPr/>
          <p:nvPr/>
        </p:nvSpPr>
        <p:spPr>
          <a:xfrm>
            <a:off x="7691718" y="943376"/>
            <a:ext cx="4175159" cy="894390"/>
          </a:xfrm>
          <a:prstGeom prst="wedgeRoundRectCallout">
            <a:avLst>
              <a:gd name="adj1" fmla="val -90793"/>
              <a:gd name="adj2" fmla="val 80645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12 cm x 10 cm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9EC246A6-5109-4418-A0C3-98881959B13C}"/>
              </a:ext>
            </a:extLst>
          </p:cNvPr>
          <p:cNvSpPr/>
          <p:nvPr/>
        </p:nvSpPr>
        <p:spPr>
          <a:xfrm>
            <a:off x="7691718" y="1615799"/>
            <a:ext cx="4175159" cy="845476"/>
          </a:xfrm>
          <a:prstGeom prst="wedgeRoundRectCallout">
            <a:avLst>
              <a:gd name="adj1" fmla="val -92296"/>
              <a:gd name="adj2" fmla="val 64740"/>
              <a:gd name="adj3" fmla="val 16667"/>
            </a:avLst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3200" dirty="0">
                <a:solidFill>
                  <a:srgbClr val="002060"/>
                </a:solidFill>
              </a:rPr>
              <a:t>Área = 120 cm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  <a:r>
              <a:rPr lang="es-PR" sz="32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9DB476-8551-410E-84BB-38351C10015C}"/>
              </a:ext>
            </a:extLst>
          </p:cNvPr>
          <p:cNvSpPr txBox="1"/>
          <p:nvPr/>
        </p:nvSpPr>
        <p:spPr>
          <a:xfrm>
            <a:off x="5011747" y="2193698"/>
            <a:ext cx="1487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120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71F7EB76-02F1-44C1-A5FB-F909CF49496F}"/>
                  </a:ext>
                </a:extLst>
              </p:cNvPr>
              <p:cNvSpPr/>
              <p:nvPr/>
            </p:nvSpPr>
            <p:spPr>
              <a:xfrm>
                <a:off x="275303" y="3391769"/>
                <a:ext cx="5370697" cy="3075287"/>
              </a:xfrm>
              <a:prstGeom prst="wedgeRoundRectCallout">
                <a:avLst>
                  <a:gd name="adj1" fmla="val 29249"/>
                  <a:gd name="adj2" fmla="val -125402"/>
                  <a:gd name="adj3" fmla="val 16667"/>
                </a:avLst>
              </a:prstGeom>
              <a:noFill/>
              <a:ln w="2857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R" sz="3200" dirty="0">
                    <a:solidFill>
                      <a:srgbClr val="002060"/>
                    </a:solidFill>
                  </a:rPr>
                  <a:t>Área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5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𝑏h</m:t>
                        </m:r>
                      </m:num>
                      <m:den>
                        <m:r>
                          <a:rPr lang="en-US" sz="54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32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s-PR" sz="3200" dirty="0">
                    <a:solidFill>
                      <a:srgbClr val="002060"/>
                    </a:solidFill>
                  </a:rPr>
                  <a:t>Área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4(5)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R" sz="4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32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s-PR" sz="3600" dirty="0">
                    <a:solidFill>
                      <a:srgbClr val="002060"/>
                    </a:solidFill>
                    <a:highlight>
                      <a:srgbClr val="FFFF00"/>
                    </a:highlight>
                  </a:rPr>
                  <a:t>Área = 10 cm</a:t>
                </a:r>
                <a:r>
                  <a:rPr lang="es-PR" sz="3600" baseline="30000" dirty="0">
                    <a:solidFill>
                      <a:srgbClr val="002060"/>
                    </a:solidFill>
                    <a:highlight>
                      <a:srgbClr val="FFFF00"/>
                    </a:highlight>
                  </a:rPr>
                  <a:t>2</a:t>
                </a:r>
                <a:r>
                  <a:rPr lang="es-PR" sz="2000" dirty="0">
                    <a:highlight>
                      <a:srgbClr val="FFFF00"/>
                    </a:highlight>
                  </a:rPr>
                  <a:t> </a:t>
                </a:r>
              </a:p>
            </p:txBody>
          </p:sp>
        </mc:Choice>
        <mc:Fallback>
          <p:sp>
            <p:nvSpPr>
              <p:cNvPr id="18" name="Speech Bubble: Rectangle with Corners Rounded 17">
                <a:extLst>
                  <a:ext uri="{FF2B5EF4-FFF2-40B4-BE49-F238E27FC236}">
                    <a16:creationId xmlns:a16="http://schemas.microsoft.com/office/drawing/2014/main" id="{71F7EB76-02F1-44C1-A5FB-F909CF494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03" y="3391769"/>
                <a:ext cx="5370697" cy="3075287"/>
              </a:xfrm>
              <a:prstGeom prst="wedgeRoundRectCallout">
                <a:avLst>
                  <a:gd name="adj1" fmla="val 29249"/>
                  <a:gd name="adj2" fmla="val -125402"/>
                  <a:gd name="adj3" fmla="val 16667"/>
                </a:avLst>
              </a:prstGeom>
              <a:blipFill>
                <a:blip r:embed="rId3"/>
                <a:stretch>
                  <a:fillRect b="-557"/>
                </a:stretch>
              </a:blip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0C4248BA-F4CF-4FEF-8EEF-2401D6835A88}"/>
              </a:ext>
            </a:extLst>
          </p:cNvPr>
          <p:cNvSpPr txBox="1"/>
          <p:nvPr/>
        </p:nvSpPr>
        <p:spPr>
          <a:xfrm>
            <a:off x="4267914" y="616026"/>
            <a:ext cx="1487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10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C102FF-9575-494A-A1C5-F06A7149B305}"/>
              </a:ext>
            </a:extLst>
          </p:cNvPr>
          <p:cNvSpPr txBox="1"/>
          <p:nvPr/>
        </p:nvSpPr>
        <p:spPr>
          <a:xfrm>
            <a:off x="4483553" y="4512680"/>
            <a:ext cx="53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120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  <a:r>
              <a:rPr lang="es-PR" sz="2800" dirty="0">
                <a:solidFill>
                  <a:srgbClr val="002060"/>
                </a:solidFill>
              </a:rPr>
              <a:t> + 10 cm</a:t>
            </a:r>
            <a:r>
              <a:rPr lang="es-PR" sz="28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DA5928-6BFF-4117-9B1F-A1BE057D8C64}"/>
              </a:ext>
            </a:extLst>
          </p:cNvPr>
          <p:cNvSpPr txBox="1"/>
          <p:nvPr/>
        </p:nvSpPr>
        <p:spPr>
          <a:xfrm>
            <a:off x="4483552" y="4999047"/>
            <a:ext cx="535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Total es: </a:t>
            </a:r>
            <a:r>
              <a:rPr lang="es-PR" sz="3600" dirty="0">
                <a:solidFill>
                  <a:srgbClr val="002060"/>
                </a:solidFill>
              </a:rPr>
              <a:t>130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10" grpId="0"/>
      <p:bldP spid="10" grpId="1"/>
      <p:bldP spid="14" grpId="0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/>
      <p:bldP spid="18" grpId="0" animBg="1"/>
      <p:bldP spid="18" grpId="1" animBg="1"/>
      <p:bldP spid="18" grpId="2" animBg="1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147B04-BDC1-4D98-974E-486FD000E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92" y="341780"/>
            <a:ext cx="11916616" cy="22254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172040-D4AA-4464-ACF5-DECD4F944203}"/>
              </a:ext>
            </a:extLst>
          </p:cNvPr>
          <p:cNvSpPr txBox="1"/>
          <p:nvPr/>
        </p:nvSpPr>
        <p:spPr>
          <a:xfrm>
            <a:off x="715940" y="3105399"/>
            <a:ext cx="286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: </a:t>
            </a:r>
            <a:r>
              <a:rPr lang="es-PR" sz="3600" dirty="0">
                <a:solidFill>
                  <a:srgbClr val="002060"/>
                </a:solidFill>
              </a:rPr>
              <a:t>300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7BED9-F51E-49E4-9802-70617CE1E06E}"/>
              </a:ext>
            </a:extLst>
          </p:cNvPr>
          <p:cNvSpPr txBox="1"/>
          <p:nvPr/>
        </p:nvSpPr>
        <p:spPr>
          <a:xfrm>
            <a:off x="4606623" y="3024716"/>
            <a:ext cx="286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: </a:t>
            </a:r>
            <a:r>
              <a:rPr lang="es-PR" sz="3600" dirty="0">
                <a:solidFill>
                  <a:srgbClr val="002060"/>
                </a:solidFill>
              </a:rPr>
              <a:t>18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30FBF-4700-4288-9362-6C0D44BE3D10}"/>
              </a:ext>
            </a:extLst>
          </p:cNvPr>
          <p:cNvSpPr txBox="1"/>
          <p:nvPr/>
        </p:nvSpPr>
        <p:spPr>
          <a:xfrm>
            <a:off x="8918646" y="3024715"/>
            <a:ext cx="286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>
                <a:solidFill>
                  <a:srgbClr val="002060"/>
                </a:solidFill>
              </a:rPr>
              <a:t>Área : </a:t>
            </a:r>
            <a:r>
              <a:rPr lang="es-PR" sz="3600" dirty="0">
                <a:solidFill>
                  <a:srgbClr val="002060"/>
                </a:solidFill>
              </a:rPr>
              <a:t>84 cm</a:t>
            </a:r>
            <a:r>
              <a:rPr lang="es-PR" sz="3600" baseline="30000" dirty="0">
                <a:solidFill>
                  <a:srgbClr val="002060"/>
                </a:solidFill>
              </a:rPr>
              <a:t>2</a:t>
            </a:r>
            <a:endParaRPr lang="es-PR" sz="28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9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06DDBF-DA10-417B-B3B2-1881A9341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15" y="274824"/>
            <a:ext cx="11919895" cy="17422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47D813-62D6-4C0D-AC3E-1925C4BCBBAC}"/>
              </a:ext>
            </a:extLst>
          </p:cNvPr>
          <p:cNvSpPr/>
          <p:nvPr/>
        </p:nvSpPr>
        <p:spPr>
          <a:xfrm>
            <a:off x="2958354" y="1622612"/>
            <a:ext cx="2420470" cy="242047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CB7CD5-1DEA-4D88-80D6-D9C811ED1812}"/>
              </a:ext>
            </a:extLst>
          </p:cNvPr>
          <p:cNvSpPr txBox="1"/>
          <p:nvPr/>
        </p:nvSpPr>
        <p:spPr>
          <a:xfrm>
            <a:off x="3151991" y="2445295"/>
            <a:ext cx="222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A = 25 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29831B-0CB4-469B-B9C9-62D382F4A231}"/>
              </a:ext>
            </a:extLst>
          </p:cNvPr>
          <p:cNvSpPr txBox="1"/>
          <p:nvPr/>
        </p:nvSpPr>
        <p:spPr>
          <a:xfrm>
            <a:off x="6813178" y="1938790"/>
            <a:ext cx="431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largo x largo  = 25 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29034-93DF-4851-844C-AB0F784E97B1}"/>
              </a:ext>
            </a:extLst>
          </p:cNvPr>
          <p:cNvSpPr txBox="1"/>
          <p:nvPr/>
        </p:nvSpPr>
        <p:spPr>
          <a:xfrm>
            <a:off x="7286514" y="3030070"/>
            <a:ext cx="431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5 x 5  = 25 m</a:t>
            </a:r>
            <a:r>
              <a:rPr lang="es-PR" sz="32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2B348-B2C9-431F-AEED-05F45414DD73}"/>
              </a:ext>
            </a:extLst>
          </p:cNvPr>
          <p:cNvSpPr txBox="1"/>
          <p:nvPr/>
        </p:nvSpPr>
        <p:spPr>
          <a:xfrm>
            <a:off x="3602020" y="4043082"/>
            <a:ext cx="113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5 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A43B20-4CE5-4A79-8C44-19E9F7CDA09E}"/>
              </a:ext>
            </a:extLst>
          </p:cNvPr>
          <p:cNvSpPr txBox="1"/>
          <p:nvPr/>
        </p:nvSpPr>
        <p:spPr>
          <a:xfrm>
            <a:off x="5378824" y="2659413"/>
            <a:ext cx="113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5 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7418D0-670A-45F9-87C6-F1FC40957C29}"/>
              </a:ext>
            </a:extLst>
          </p:cNvPr>
          <p:cNvSpPr txBox="1"/>
          <p:nvPr/>
        </p:nvSpPr>
        <p:spPr>
          <a:xfrm>
            <a:off x="3698838" y="1145941"/>
            <a:ext cx="113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5 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999212-13C9-4CA1-8791-BBBFAACE3756}"/>
              </a:ext>
            </a:extLst>
          </p:cNvPr>
          <p:cNvSpPr txBox="1"/>
          <p:nvPr/>
        </p:nvSpPr>
        <p:spPr>
          <a:xfrm>
            <a:off x="1922035" y="2540459"/>
            <a:ext cx="113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5 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197256-AE6E-4C86-9D73-9F6FF26C4B12}"/>
              </a:ext>
            </a:extLst>
          </p:cNvPr>
          <p:cNvSpPr txBox="1"/>
          <p:nvPr/>
        </p:nvSpPr>
        <p:spPr>
          <a:xfrm>
            <a:off x="225912" y="4894325"/>
            <a:ext cx="9423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Perímetro es:  5 + 5 + 5+ 5  =  5(4)  =  </a:t>
            </a:r>
            <a:r>
              <a:rPr lang="es-PR" sz="4400" dirty="0">
                <a:solidFill>
                  <a:srgbClr val="002060"/>
                </a:solidFill>
              </a:rPr>
              <a:t>20 m</a:t>
            </a:r>
            <a:endParaRPr lang="es-PR" sz="3200" baseline="3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8085E6-6029-442C-B1F9-4EA3AD8A7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70" y="290297"/>
            <a:ext cx="11779535" cy="208714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02251C6-8FF1-4126-A4E2-0822BB950A49}"/>
              </a:ext>
            </a:extLst>
          </p:cNvPr>
          <p:cNvSpPr/>
          <p:nvPr/>
        </p:nvSpPr>
        <p:spPr>
          <a:xfrm>
            <a:off x="2732443" y="1688949"/>
            <a:ext cx="4765638" cy="2087143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5BE575-A9CE-4851-86BC-2F09DF311636}"/>
              </a:ext>
            </a:extLst>
          </p:cNvPr>
          <p:cNvSpPr txBox="1"/>
          <p:nvPr/>
        </p:nvSpPr>
        <p:spPr>
          <a:xfrm>
            <a:off x="4001845" y="2368880"/>
            <a:ext cx="2226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A = 18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701C8-D9C7-41EF-8921-2122DBFBCA83}"/>
              </a:ext>
            </a:extLst>
          </p:cNvPr>
          <p:cNvSpPr txBox="1"/>
          <p:nvPr/>
        </p:nvSpPr>
        <p:spPr>
          <a:xfrm>
            <a:off x="7634345" y="2334488"/>
            <a:ext cx="566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a</a:t>
            </a:r>
            <a:endParaRPr lang="es-PR" sz="4000" baseline="300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6471D5-4820-4465-A2BC-601501EBF7D9}"/>
              </a:ext>
            </a:extLst>
          </p:cNvPr>
          <p:cNvSpPr txBox="1"/>
          <p:nvPr/>
        </p:nvSpPr>
        <p:spPr>
          <a:xfrm>
            <a:off x="4803595" y="3756697"/>
            <a:ext cx="1133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2a</a:t>
            </a:r>
            <a:endParaRPr lang="es-PR" sz="4000" baseline="30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F75DE7-B880-41C7-BBF4-8BD875F06FC0}"/>
              </a:ext>
            </a:extLst>
          </p:cNvPr>
          <p:cNvSpPr txBox="1"/>
          <p:nvPr/>
        </p:nvSpPr>
        <p:spPr>
          <a:xfrm>
            <a:off x="8096923" y="1161905"/>
            <a:ext cx="3791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>
                <a:solidFill>
                  <a:srgbClr val="002060"/>
                </a:solidFill>
              </a:rPr>
              <a:t>Determinar el valor de a</a:t>
            </a:r>
            <a:endParaRPr lang="es-PR" sz="3600" baseline="30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4874F9-A792-420F-A71E-3B25351C37F7}"/>
              </a:ext>
            </a:extLst>
          </p:cNvPr>
          <p:cNvSpPr txBox="1"/>
          <p:nvPr/>
        </p:nvSpPr>
        <p:spPr>
          <a:xfrm>
            <a:off x="694172" y="3907303"/>
            <a:ext cx="363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(2a)(a) = 18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43CA7-06A8-40A4-9DED-76BB29928782}"/>
              </a:ext>
            </a:extLst>
          </p:cNvPr>
          <p:cNvSpPr txBox="1"/>
          <p:nvPr/>
        </p:nvSpPr>
        <p:spPr>
          <a:xfrm>
            <a:off x="917242" y="4615189"/>
            <a:ext cx="363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  2a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  <a:r>
              <a:rPr lang="es-PR" sz="4000" dirty="0">
                <a:solidFill>
                  <a:srgbClr val="002060"/>
                </a:solidFill>
              </a:rPr>
              <a:t> = 18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CBB726-A710-423B-8A02-98C126ABC66D}"/>
                  </a:ext>
                </a:extLst>
              </p:cNvPr>
              <p:cNvSpPr txBox="1"/>
              <p:nvPr/>
            </p:nvSpPr>
            <p:spPr>
              <a:xfrm>
                <a:off x="508450" y="5323075"/>
                <a:ext cx="3630401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40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s-PR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PR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PR" sz="4000" i="1" baseline="30000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PR" sz="40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18 </m:t>
                          </m:r>
                          <m:r>
                            <a:rPr lang="es-PR" sz="40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PR" sz="4000" i="1" baseline="30000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PR" sz="4000" baseline="30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CCBB726-A710-423B-8A02-98C126ABC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50" y="5323075"/>
                <a:ext cx="3630401" cy="1244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C116E38-D708-4275-8A6F-CD14DD9EA4F7}"/>
              </a:ext>
            </a:extLst>
          </p:cNvPr>
          <p:cNvSpPr txBox="1"/>
          <p:nvPr/>
        </p:nvSpPr>
        <p:spPr>
          <a:xfrm>
            <a:off x="5131637" y="4456023"/>
            <a:ext cx="2568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  a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  <a:r>
              <a:rPr lang="es-PR" sz="4000" dirty="0">
                <a:solidFill>
                  <a:srgbClr val="002060"/>
                </a:solidFill>
              </a:rPr>
              <a:t> = 9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289E2E-F224-4D53-A42A-F4AD059CA40D}"/>
              </a:ext>
            </a:extLst>
          </p:cNvPr>
          <p:cNvSpPr txBox="1"/>
          <p:nvPr/>
        </p:nvSpPr>
        <p:spPr>
          <a:xfrm>
            <a:off x="5115261" y="5174744"/>
            <a:ext cx="3103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  (a)(a) = 9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97DF51-FC9C-496B-8CA0-DA35CFE43913}"/>
              </a:ext>
            </a:extLst>
          </p:cNvPr>
          <p:cNvSpPr txBox="1"/>
          <p:nvPr/>
        </p:nvSpPr>
        <p:spPr>
          <a:xfrm>
            <a:off x="5097333" y="5820283"/>
            <a:ext cx="3103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  (3)(3) = 9 m</a:t>
            </a:r>
            <a:r>
              <a:rPr lang="es-PR" sz="40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790AAB-BFE6-4564-83A0-CB2D5A8FC8F8}"/>
              </a:ext>
            </a:extLst>
          </p:cNvPr>
          <p:cNvSpPr txBox="1"/>
          <p:nvPr/>
        </p:nvSpPr>
        <p:spPr>
          <a:xfrm>
            <a:off x="8768532" y="5807723"/>
            <a:ext cx="1583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a = 3</a:t>
            </a:r>
            <a:endParaRPr lang="es-PR" sz="4000" baseline="300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AA0B-344B-4002-973C-DBF294391D5F}"/>
              </a:ext>
            </a:extLst>
          </p:cNvPr>
          <p:cNvSpPr txBox="1"/>
          <p:nvPr/>
        </p:nvSpPr>
        <p:spPr>
          <a:xfrm>
            <a:off x="7699872" y="2708845"/>
            <a:ext cx="566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FF0000"/>
                </a:solidFill>
              </a:rPr>
              <a:t>3</a:t>
            </a:r>
            <a:endParaRPr lang="es-PR" sz="4000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D19E36-41E1-4070-969C-89E6DFC162A3}"/>
              </a:ext>
            </a:extLst>
          </p:cNvPr>
          <p:cNvSpPr txBox="1"/>
          <p:nvPr/>
        </p:nvSpPr>
        <p:spPr>
          <a:xfrm>
            <a:off x="5431868" y="3786927"/>
            <a:ext cx="566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FF0000"/>
                </a:solidFill>
              </a:rPr>
              <a:t>6</a:t>
            </a:r>
            <a:endParaRPr lang="es-PR" sz="4000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8CC9E6-1D2A-4A2B-8EDC-58B4DCAD2E69}"/>
              </a:ext>
            </a:extLst>
          </p:cNvPr>
          <p:cNvSpPr txBox="1"/>
          <p:nvPr/>
        </p:nvSpPr>
        <p:spPr>
          <a:xfrm>
            <a:off x="8096923" y="3717934"/>
            <a:ext cx="363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P = 6 + 6 + 3 + 3</a:t>
            </a:r>
            <a:endParaRPr lang="es-PR" sz="4000" baseline="30000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51DC7E-3478-46DD-AEDC-711B66C25183}"/>
              </a:ext>
            </a:extLst>
          </p:cNvPr>
          <p:cNvSpPr txBox="1"/>
          <p:nvPr/>
        </p:nvSpPr>
        <p:spPr>
          <a:xfrm>
            <a:off x="8328145" y="4261246"/>
            <a:ext cx="363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>
                <a:solidFill>
                  <a:srgbClr val="002060"/>
                </a:solidFill>
              </a:rPr>
              <a:t>P = 12   +   6</a:t>
            </a:r>
            <a:endParaRPr lang="es-PR" sz="4000" baseline="30000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C546C7-FFBA-458A-B100-D4F9820EC169}"/>
              </a:ext>
            </a:extLst>
          </p:cNvPr>
          <p:cNvSpPr txBox="1"/>
          <p:nvPr/>
        </p:nvSpPr>
        <p:spPr>
          <a:xfrm>
            <a:off x="8506936" y="4766112"/>
            <a:ext cx="3630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18</a:t>
            </a:r>
            <a:endParaRPr lang="es-PR" sz="4400" b="1" baseline="30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0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7" grpId="1"/>
      <p:bldP spid="7" grpId="2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450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EJERCICIOS SOBRE ÁREA Y PERÍMETRO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VELEZ GARCIA</dc:creator>
  <cp:lastModifiedBy>SAMUEL VELEZ GARCIA</cp:lastModifiedBy>
  <cp:revision>23</cp:revision>
  <dcterms:created xsi:type="dcterms:W3CDTF">2019-03-27T21:41:58Z</dcterms:created>
  <dcterms:modified xsi:type="dcterms:W3CDTF">2019-03-27T23:39:45Z</dcterms:modified>
</cp:coreProperties>
</file>