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4" r:id="rId3"/>
    <p:sldId id="270" r:id="rId4"/>
    <p:sldId id="333" r:id="rId5"/>
    <p:sldId id="27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3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E05662E-F509-4A81-A364-4F5CBA5553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EE4140-718E-47A2-B0F2-CC178B4FF1C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AF47DBF-7C63-40A2-B194-3C4FADC01262}" type="datetimeFigureOut">
              <a:rPr lang="es-US"/>
              <a:pPr>
                <a:defRPr/>
              </a:pPr>
              <a:t>3/23/2020</a:t>
            </a:fld>
            <a:endParaRPr lang="es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6846C68-E5A7-49C7-9B09-8BA5182255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F6DD36D-DCB4-49CA-B13A-924FCA9E20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s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49B3A7-0E45-46F6-A13A-641CFA10753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A6D0F-69BE-4717-9593-7BFAC4B807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C315E2-1E56-491C-A8EB-1A0621E28B42}" type="slidenum">
              <a:rPr lang="es-US" altLang="es-PR"/>
              <a:pPr/>
              <a:t>‹#›</a:t>
            </a:fld>
            <a:endParaRPr lang="es-US" altLang="es-P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7BBD3-598D-43DF-B573-C5E6ECA79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2A321-1743-4141-A481-5B5F01ED1531}" type="datetimeFigureOut">
              <a:rPr lang="es-PR"/>
              <a:pPr>
                <a:defRPr/>
              </a:pPr>
              <a:t>23/03/2020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2D864-A724-4501-8BF6-E7DE553EF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5CBFE-991B-4D70-B3D4-C6AD1CEA2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DF30D-81D7-4F28-A0C0-22DD9BEC135E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232033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BB67E-A53A-4DF1-B28D-2F8691A4A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04ACC-D656-48A1-BFC0-AE4B3E747AFC}" type="datetimeFigureOut">
              <a:rPr lang="es-PR"/>
              <a:pPr>
                <a:defRPr/>
              </a:pPr>
              <a:t>23/03/2020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0E3A7-2F43-4010-8D6E-1587ED8D7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57CAC-44BC-4878-AD5F-17AE32DC5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89230-7041-4DD8-9B53-5E68C3B6FED6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159662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95BF8-B926-405E-BC42-88BF0420E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C5E15-AD54-444C-B8AF-651892501F71}" type="datetimeFigureOut">
              <a:rPr lang="es-PR"/>
              <a:pPr>
                <a:defRPr/>
              </a:pPr>
              <a:t>23/03/2020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8E4DD-215F-4BCC-BBC1-C032D9EF0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378BA-24A4-4E46-A7FA-A89A1338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E470B-924B-4561-B279-1A62FAC1DF6A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91311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CDDA9-0E0E-47C9-80EC-DEE4DC201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4A63D-4A9B-47F7-98DE-AE6798ACC0D1}" type="datetimeFigureOut">
              <a:rPr lang="es-PR"/>
              <a:pPr>
                <a:defRPr/>
              </a:pPr>
              <a:t>23/03/2020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C9129-500B-49AB-BA77-21D41364E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B014A-BEDA-4ED7-9F93-981A33CFC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1BE11-65F8-4B97-8258-C7722B59EC48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167934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9BAF6-4011-4CBE-96D7-CD7CCA69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C24BA-9862-4096-AEC4-C8FEEBC0CB68}" type="datetimeFigureOut">
              <a:rPr lang="es-PR"/>
              <a:pPr>
                <a:defRPr/>
              </a:pPr>
              <a:t>23/03/2020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49AF5-A751-47F4-BEC5-7C135817B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F938A-D192-400D-B698-199B1AF7A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16C21-652C-4A77-9A56-B6DA1AD4EDBB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317679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9AB783-40E5-4437-BB41-F0E6A29A9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CD316-D1A5-471F-BC9A-86426BF0A5E2}" type="datetimeFigureOut">
              <a:rPr lang="es-PR"/>
              <a:pPr>
                <a:defRPr/>
              </a:pPr>
              <a:t>23/03/2020</a:t>
            </a:fld>
            <a:endParaRPr lang="es-P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8C3F445-F99D-4823-A4E3-EFDDE001A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7B11DAB-BB0C-4EB2-8924-979668DCD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97B21-AA25-42EC-B077-E684790D81AC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427160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391EB09-4E84-47D0-8B7D-2479C9CF6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4B444-E1A4-42DC-8327-CC9AA1E50E59}" type="datetimeFigureOut">
              <a:rPr lang="es-PR"/>
              <a:pPr>
                <a:defRPr/>
              </a:pPr>
              <a:t>23/03/2020</a:t>
            </a:fld>
            <a:endParaRPr lang="es-P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A55F402-8653-44DE-A17C-1EFD8AA19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542096C-632C-45BA-8F4C-4C391B3AF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90D4F-D324-4105-9A45-60D5F2F78DE2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318614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3ADE338-6F71-4045-9828-E36D37C71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1D168-0EAC-4338-A15B-25D6CF9EDBA4}" type="datetimeFigureOut">
              <a:rPr lang="es-PR"/>
              <a:pPr>
                <a:defRPr/>
              </a:pPr>
              <a:t>23/03/2020</a:t>
            </a:fld>
            <a:endParaRPr lang="es-P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9B2C08D-80F5-41D4-8B57-4933CD96F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A7456AF-CB81-4D04-B167-E5B9C7CE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0B789-98AE-4C84-BFD1-4C48564D69F2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189800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0A657FB-B7A7-4C39-93F5-8930E3088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CA815-FA57-4A7B-924F-0E0F00AF32BE}" type="datetimeFigureOut">
              <a:rPr lang="es-PR"/>
              <a:pPr>
                <a:defRPr/>
              </a:pPr>
              <a:t>23/03/2020</a:t>
            </a:fld>
            <a:endParaRPr lang="es-P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67641E6-867E-41C3-8441-ECB86F8B7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0DE5307-37D6-49AB-9E0E-A5E1BF5C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CECBF-E0C5-4514-98F9-A035901B297A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142759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D333DCE-A8BB-4A95-A504-3D504CD51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D68B2-057F-45D3-8A03-B8F3F0985FB9}" type="datetimeFigureOut">
              <a:rPr lang="es-PR"/>
              <a:pPr>
                <a:defRPr/>
              </a:pPr>
              <a:t>23/03/2020</a:t>
            </a:fld>
            <a:endParaRPr lang="es-P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850597-B20F-4DE4-8B3E-91D0C470C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1144385-A805-4C93-9239-DE66A8221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4DB54-0C70-46F1-B850-D2FBBDDB9B32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3687566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7977A80-40F4-4B48-9BF0-5D8B5118B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67E49-DDD0-4706-A255-7AC88F859CB6}" type="datetimeFigureOut">
              <a:rPr lang="es-PR"/>
              <a:pPr>
                <a:defRPr/>
              </a:pPr>
              <a:t>23/03/2020</a:t>
            </a:fld>
            <a:endParaRPr lang="es-P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444ECD-5BA1-44DA-8CF8-55140DD3A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0B9B87-15B0-4625-9A49-A358863C9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8DADA-140D-40CC-B1C2-F28B8A1B00DE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387719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DE7328C-7527-4F51-947F-43C167D95F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PR"/>
              <a:t>Click to edit Master title style</a:t>
            </a:r>
            <a:endParaRPr lang="es-PR" altLang="es-P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31F042A-3BA7-4C0B-B2BD-C9AE5C562F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PR"/>
              <a:t>Click to edit Master text styles</a:t>
            </a:r>
          </a:p>
          <a:p>
            <a:pPr lvl="1"/>
            <a:r>
              <a:rPr lang="en-US" altLang="es-PR"/>
              <a:t>Second level</a:t>
            </a:r>
          </a:p>
          <a:p>
            <a:pPr lvl="2"/>
            <a:r>
              <a:rPr lang="en-US" altLang="es-PR"/>
              <a:t>Third level</a:t>
            </a:r>
          </a:p>
          <a:p>
            <a:pPr lvl="3"/>
            <a:r>
              <a:rPr lang="en-US" altLang="es-PR"/>
              <a:t>Fourth level</a:t>
            </a:r>
          </a:p>
          <a:p>
            <a:pPr lvl="4"/>
            <a:r>
              <a:rPr lang="en-US" altLang="es-PR"/>
              <a:t>Fifth level</a:t>
            </a:r>
            <a:endParaRPr lang="es-PR" alt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AB9C6-CD90-41A0-ABC4-64642ECF19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7B5D74-4A5F-4E36-A6AB-8209D08E8E50}" type="datetimeFigureOut">
              <a:rPr lang="es-PR"/>
              <a:pPr>
                <a:defRPr/>
              </a:pPr>
              <a:t>23/03/2020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FD192-0A34-4997-92CF-0FFB0E947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77AFF-417B-479F-AA0E-ED056A9AF0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35DBAD1-B35C-4882-A208-1572BDFE3E3E}" type="slidenum">
              <a:rPr lang="es-PR" altLang="es-PR"/>
              <a:pPr/>
              <a:t>‹#›</a:t>
            </a:fld>
            <a:endParaRPr lang="es-PR" altLang="es-P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D621A011-EC90-4D3F-BFF5-41AD48CFF9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PR" altLang="es-PR" dirty="0"/>
              <a:t>Resolver ecuaciones en una variable (dos pasos)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CF4239-EF5B-450F-9394-B759330F82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P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3108E948-D9D6-4FAB-9C49-A3A507B49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altLang="es-PR"/>
              <a:t>Objetivo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3DA97F3E-FF6C-4D02-8A1C-E93BCB3AB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S" altLang="es-PR"/>
              <a:t>Resolver ecuaciones lineales en una variable mediante dos pasos.</a:t>
            </a:r>
          </a:p>
        </p:txBody>
      </p:sp>
    </p:spTree>
    <p:extLst>
      <p:ext uri="{BB962C8B-B14F-4D97-AF65-F5344CB8AC3E}">
        <p14:creationId xmlns:p14="http://schemas.microsoft.com/office/powerpoint/2010/main" val="2092065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978EF-C316-4936-85EF-AEDE4B7B2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/>
              <a:t>Determinar el valor de la variable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354FC33-D2DA-4C29-8172-F987A7BD68E3}"/>
              </a:ext>
            </a:extLst>
          </p:cNvPr>
          <p:cNvSpPr txBox="1">
            <a:spLocks/>
          </p:cNvSpPr>
          <p:nvPr/>
        </p:nvSpPr>
        <p:spPr bwMode="auto">
          <a:xfrm>
            <a:off x="457200" y="1295400"/>
            <a:ext cx="548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R" sz="5400" dirty="0">
                <a:latin typeface="Comic Sans MS" panose="030F0702030302020204" pitchFamily="66" charset="0"/>
              </a:rPr>
              <a:t>1)  10n + 5 = 35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A547CA-0ABB-465C-9FC5-ED6B307BC22C}"/>
              </a:ext>
            </a:extLst>
          </p:cNvPr>
          <p:cNvSpPr txBox="1"/>
          <p:nvPr/>
        </p:nvSpPr>
        <p:spPr>
          <a:xfrm>
            <a:off x="5095782" y="2238531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/>
              <a:t>Eliminar primero la suma o la resta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57C6ED7-D885-47C6-A3D9-565581CB5CEE}"/>
              </a:ext>
            </a:extLst>
          </p:cNvPr>
          <p:cNvSpPr/>
          <p:nvPr/>
        </p:nvSpPr>
        <p:spPr>
          <a:xfrm>
            <a:off x="2971800" y="1292380"/>
            <a:ext cx="12192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5CE2E0A-B022-4029-9F1A-07D07B9D3148}"/>
              </a:ext>
            </a:extLst>
          </p:cNvPr>
          <p:cNvSpPr/>
          <p:nvPr/>
        </p:nvSpPr>
        <p:spPr>
          <a:xfrm>
            <a:off x="4065973" y="1287239"/>
            <a:ext cx="2059619" cy="195332"/>
          </a:xfrm>
          <a:custGeom>
            <a:avLst/>
            <a:gdLst>
              <a:gd name="connsiteX0" fmla="*/ 0 w 2059619"/>
              <a:gd name="connsiteY0" fmla="*/ 195332 h 195332"/>
              <a:gd name="connsiteX1" fmla="*/ 106532 w 2059619"/>
              <a:gd name="connsiteY1" fmla="*/ 159821 h 195332"/>
              <a:gd name="connsiteX2" fmla="*/ 150920 w 2059619"/>
              <a:gd name="connsiteY2" fmla="*/ 142066 h 195332"/>
              <a:gd name="connsiteX3" fmla="*/ 363984 w 2059619"/>
              <a:gd name="connsiteY3" fmla="*/ 88800 h 195332"/>
              <a:gd name="connsiteX4" fmla="*/ 461639 w 2059619"/>
              <a:gd name="connsiteY4" fmla="*/ 62167 h 195332"/>
              <a:gd name="connsiteX5" fmla="*/ 585926 w 2059619"/>
              <a:gd name="connsiteY5" fmla="*/ 35534 h 195332"/>
              <a:gd name="connsiteX6" fmla="*/ 639192 w 2059619"/>
              <a:gd name="connsiteY6" fmla="*/ 8901 h 195332"/>
              <a:gd name="connsiteX7" fmla="*/ 905522 w 2059619"/>
              <a:gd name="connsiteY7" fmla="*/ 23 h 195332"/>
              <a:gd name="connsiteX8" fmla="*/ 1562470 w 2059619"/>
              <a:gd name="connsiteY8" fmla="*/ 8901 h 195332"/>
              <a:gd name="connsiteX9" fmla="*/ 1615736 w 2059619"/>
              <a:gd name="connsiteY9" fmla="*/ 17778 h 195332"/>
              <a:gd name="connsiteX10" fmla="*/ 1642369 w 2059619"/>
              <a:gd name="connsiteY10" fmla="*/ 26656 h 195332"/>
              <a:gd name="connsiteX11" fmla="*/ 1748901 w 2059619"/>
              <a:gd name="connsiteY11" fmla="*/ 44411 h 195332"/>
              <a:gd name="connsiteX12" fmla="*/ 1802167 w 2059619"/>
              <a:gd name="connsiteY12" fmla="*/ 71044 h 195332"/>
              <a:gd name="connsiteX13" fmla="*/ 1855433 w 2059619"/>
              <a:gd name="connsiteY13" fmla="*/ 88800 h 195332"/>
              <a:gd name="connsiteX14" fmla="*/ 1935332 w 2059619"/>
              <a:gd name="connsiteY14" fmla="*/ 124311 h 195332"/>
              <a:gd name="connsiteX15" fmla="*/ 1979720 w 2059619"/>
              <a:gd name="connsiteY15" fmla="*/ 133188 h 195332"/>
              <a:gd name="connsiteX16" fmla="*/ 2015231 w 2059619"/>
              <a:gd name="connsiteY16" fmla="*/ 142066 h 195332"/>
              <a:gd name="connsiteX17" fmla="*/ 2059619 w 2059619"/>
              <a:gd name="connsiteY17" fmla="*/ 159821 h 19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59619" h="195332">
                <a:moveTo>
                  <a:pt x="0" y="195332"/>
                </a:moveTo>
                <a:cubicBezTo>
                  <a:pt x="35511" y="183495"/>
                  <a:pt x="71778" y="173723"/>
                  <a:pt x="106532" y="159821"/>
                </a:cubicBezTo>
                <a:cubicBezTo>
                  <a:pt x="121328" y="153903"/>
                  <a:pt x="135622" y="146528"/>
                  <a:pt x="150920" y="142066"/>
                </a:cubicBezTo>
                <a:cubicBezTo>
                  <a:pt x="277185" y="105239"/>
                  <a:pt x="277380" y="106122"/>
                  <a:pt x="363984" y="88800"/>
                </a:cubicBezTo>
                <a:cubicBezTo>
                  <a:pt x="430110" y="55736"/>
                  <a:pt x="367580" y="82323"/>
                  <a:pt x="461639" y="62167"/>
                </a:cubicBezTo>
                <a:cubicBezTo>
                  <a:pt x="626166" y="26911"/>
                  <a:pt x="422552" y="58871"/>
                  <a:pt x="585926" y="35534"/>
                </a:cubicBezTo>
                <a:cubicBezTo>
                  <a:pt x="603681" y="26656"/>
                  <a:pt x="619462" y="11093"/>
                  <a:pt x="639192" y="8901"/>
                </a:cubicBezTo>
                <a:cubicBezTo>
                  <a:pt x="727475" y="-908"/>
                  <a:pt x="816696" y="23"/>
                  <a:pt x="905522" y="23"/>
                </a:cubicBezTo>
                <a:cubicBezTo>
                  <a:pt x="1124525" y="23"/>
                  <a:pt x="1343487" y="5942"/>
                  <a:pt x="1562470" y="8901"/>
                </a:cubicBezTo>
                <a:cubicBezTo>
                  <a:pt x="1580225" y="11860"/>
                  <a:pt x="1598164" y="13873"/>
                  <a:pt x="1615736" y="17778"/>
                </a:cubicBezTo>
                <a:cubicBezTo>
                  <a:pt x="1624871" y="19808"/>
                  <a:pt x="1633193" y="24821"/>
                  <a:pt x="1642369" y="26656"/>
                </a:cubicBezTo>
                <a:cubicBezTo>
                  <a:pt x="1677670" y="33716"/>
                  <a:pt x="1748901" y="44411"/>
                  <a:pt x="1748901" y="44411"/>
                </a:cubicBezTo>
                <a:cubicBezTo>
                  <a:pt x="1766656" y="53289"/>
                  <a:pt x="1783843" y="63409"/>
                  <a:pt x="1802167" y="71044"/>
                </a:cubicBezTo>
                <a:cubicBezTo>
                  <a:pt x="1819443" y="78242"/>
                  <a:pt x="1838693" y="80430"/>
                  <a:pt x="1855433" y="88800"/>
                </a:cubicBezTo>
                <a:cubicBezTo>
                  <a:pt x="1884915" y="103541"/>
                  <a:pt x="1905025" y="116734"/>
                  <a:pt x="1935332" y="124311"/>
                </a:cubicBezTo>
                <a:cubicBezTo>
                  <a:pt x="1949970" y="127971"/>
                  <a:pt x="1964990" y="129915"/>
                  <a:pt x="1979720" y="133188"/>
                </a:cubicBezTo>
                <a:cubicBezTo>
                  <a:pt x="1991631" y="135835"/>
                  <a:pt x="2003394" y="139107"/>
                  <a:pt x="2015231" y="142066"/>
                </a:cubicBezTo>
                <a:cubicBezTo>
                  <a:pt x="2046788" y="163104"/>
                  <a:pt x="2031194" y="159821"/>
                  <a:pt x="2059619" y="159821"/>
                </a:cubicBez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ABAD0B-B9F4-4083-87BA-315A27C0CE66}"/>
              </a:ext>
            </a:extLst>
          </p:cNvPr>
          <p:cNvSpPr txBox="1"/>
          <p:nvPr/>
        </p:nvSpPr>
        <p:spPr>
          <a:xfrm>
            <a:off x="5106879" y="3315749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/>
              <a:t>Pasar el + 5 al otro lado como - 5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2FB2687-8187-4CEE-B5A3-7D88CF96438F}"/>
              </a:ext>
            </a:extLst>
          </p:cNvPr>
          <p:cNvSpPr txBox="1">
            <a:spLocks/>
          </p:cNvSpPr>
          <p:nvPr/>
        </p:nvSpPr>
        <p:spPr bwMode="auto">
          <a:xfrm>
            <a:off x="614779" y="2665029"/>
            <a:ext cx="593324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R" sz="5400" dirty="0">
                <a:latin typeface="Comic Sans MS" panose="030F0702030302020204" pitchFamily="66" charset="0"/>
              </a:rPr>
              <a:t>     10n     = 35 </a:t>
            </a:r>
            <a:r>
              <a:rPr lang="es-PR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- 5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F2E4229-BBA3-4A97-8C7A-216A30EA7E9E}"/>
              </a:ext>
            </a:extLst>
          </p:cNvPr>
          <p:cNvSpPr txBox="1">
            <a:spLocks/>
          </p:cNvSpPr>
          <p:nvPr/>
        </p:nvSpPr>
        <p:spPr bwMode="auto">
          <a:xfrm>
            <a:off x="139084" y="3821467"/>
            <a:ext cx="593324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R" sz="5400" dirty="0">
                <a:latin typeface="Comic Sans MS" panose="030F0702030302020204" pitchFamily="66" charset="0"/>
              </a:rPr>
              <a:t>     10n     = </a:t>
            </a:r>
            <a:r>
              <a:rPr lang="es-PR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30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03B1247-688C-4D5D-A604-E0EC765A5B8B}"/>
              </a:ext>
            </a:extLst>
          </p:cNvPr>
          <p:cNvSpPr/>
          <p:nvPr/>
        </p:nvSpPr>
        <p:spPr>
          <a:xfrm>
            <a:off x="1396753" y="3826608"/>
            <a:ext cx="12192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4215190-8199-4267-9226-E530CCFFEBEF}"/>
              </a:ext>
            </a:extLst>
          </p:cNvPr>
          <p:cNvSpPr/>
          <p:nvPr/>
        </p:nvSpPr>
        <p:spPr>
          <a:xfrm>
            <a:off x="2490926" y="3821467"/>
            <a:ext cx="3224074" cy="250242"/>
          </a:xfrm>
          <a:custGeom>
            <a:avLst/>
            <a:gdLst>
              <a:gd name="connsiteX0" fmla="*/ 0 w 2059619"/>
              <a:gd name="connsiteY0" fmla="*/ 195332 h 195332"/>
              <a:gd name="connsiteX1" fmla="*/ 106532 w 2059619"/>
              <a:gd name="connsiteY1" fmla="*/ 159821 h 195332"/>
              <a:gd name="connsiteX2" fmla="*/ 150920 w 2059619"/>
              <a:gd name="connsiteY2" fmla="*/ 142066 h 195332"/>
              <a:gd name="connsiteX3" fmla="*/ 363984 w 2059619"/>
              <a:gd name="connsiteY3" fmla="*/ 88800 h 195332"/>
              <a:gd name="connsiteX4" fmla="*/ 461639 w 2059619"/>
              <a:gd name="connsiteY4" fmla="*/ 62167 h 195332"/>
              <a:gd name="connsiteX5" fmla="*/ 585926 w 2059619"/>
              <a:gd name="connsiteY5" fmla="*/ 35534 h 195332"/>
              <a:gd name="connsiteX6" fmla="*/ 639192 w 2059619"/>
              <a:gd name="connsiteY6" fmla="*/ 8901 h 195332"/>
              <a:gd name="connsiteX7" fmla="*/ 905522 w 2059619"/>
              <a:gd name="connsiteY7" fmla="*/ 23 h 195332"/>
              <a:gd name="connsiteX8" fmla="*/ 1562470 w 2059619"/>
              <a:gd name="connsiteY8" fmla="*/ 8901 h 195332"/>
              <a:gd name="connsiteX9" fmla="*/ 1615736 w 2059619"/>
              <a:gd name="connsiteY9" fmla="*/ 17778 h 195332"/>
              <a:gd name="connsiteX10" fmla="*/ 1642369 w 2059619"/>
              <a:gd name="connsiteY10" fmla="*/ 26656 h 195332"/>
              <a:gd name="connsiteX11" fmla="*/ 1748901 w 2059619"/>
              <a:gd name="connsiteY11" fmla="*/ 44411 h 195332"/>
              <a:gd name="connsiteX12" fmla="*/ 1802167 w 2059619"/>
              <a:gd name="connsiteY12" fmla="*/ 71044 h 195332"/>
              <a:gd name="connsiteX13" fmla="*/ 1855433 w 2059619"/>
              <a:gd name="connsiteY13" fmla="*/ 88800 h 195332"/>
              <a:gd name="connsiteX14" fmla="*/ 1935332 w 2059619"/>
              <a:gd name="connsiteY14" fmla="*/ 124311 h 195332"/>
              <a:gd name="connsiteX15" fmla="*/ 1979720 w 2059619"/>
              <a:gd name="connsiteY15" fmla="*/ 133188 h 195332"/>
              <a:gd name="connsiteX16" fmla="*/ 2015231 w 2059619"/>
              <a:gd name="connsiteY16" fmla="*/ 142066 h 195332"/>
              <a:gd name="connsiteX17" fmla="*/ 2059619 w 2059619"/>
              <a:gd name="connsiteY17" fmla="*/ 159821 h 19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59619" h="195332">
                <a:moveTo>
                  <a:pt x="0" y="195332"/>
                </a:moveTo>
                <a:cubicBezTo>
                  <a:pt x="35511" y="183495"/>
                  <a:pt x="71778" y="173723"/>
                  <a:pt x="106532" y="159821"/>
                </a:cubicBezTo>
                <a:cubicBezTo>
                  <a:pt x="121328" y="153903"/>
                  <a:pt x="135622" y="146528"/>
                  <a:pt x="150920" y="142066"/>
                </a:cubicBezTo>
                <a:cubicBezTo>
                  <a:pt x="277185" y="105239"/>
                  <a:pt x="277380" y="106122"/>
                  <a:pt x="363984" y="88800"/>
                </a:cubicBezTo>
                <a:cubicBezTo>
                  <a:pt x="430110" y="55736"/>
                  <a:pt x="367580" y="82323"/>
                  <a:pt x="461639" y="62167"/>
                </a:cubicBezTo>
                <a:cubicBezTo>
                  <a:pt x="626166" y="26911"/>
                  <a:pt x="422552" y="58871"/>
                  <a:pt x="585926" y="35534"/>
                </a:cubicBezTo>
                <a:cubicBezTo>
                  <a:pt x="603681" y="26656"/>
                  <a:pt x="619462" y="11093"/>
                  <a:pt x="639192" y="8901"/>
                </a:cubicBezTo>
                <a:cubicBezTo>
                  <a:pt x="727475" y="-908"/>
                  <a:pt x="816696" y="23"/>
                  <a:pt x="905522" y="23"/>
                </a:cubicBezTo>
                <a:cubicBezTo>
                  <a:pt x="1124525" y="23"/>
                  <a:pt x="1343487" y="5942"/>
                  <a:pt x="1562470" y="8901"/>
                </a:cubicBezTo>
                <a:cubicBezTo>
                  <a:pt x="1580225" y="11860"/>
                  <a:pt x="1598164" y="13873"/>
                  <a:pt x="1615736" y="17778"/>
                </a:cubicBezTo>
                <a:cubicBezTo>
                  <a:pt x="1624871" y="19808"/>
                  <a:pt x="1633193" y="24821"/>
                  <a:pt x="1642369" y="26656"/>
                </a:cubicBezTo>
                <a:cubicBezTo>
                  <a:pt x="1677670" y="33716"/>
                  <a:pt x="1748901" y="44411"/>
                  <a:pt x="1748901" y="44411"/>
                </a:cubicBezTo>
                <a:cubicBezTo>
                  <a:pt x="1766656" y="53289"/>
                  <a:pt x="1783843" y="63409"/>
                  <a:pt x="1802167" y="71044"/>
                </a:cubicBezTo>
                <a:cubicBezTo>
                  <a:pt x="1819443" y="78242"/>
                  <a:pt x="1838693" y="80430"/>
                  <a:pt x="1855433" y="88800"/>
                </a:cubicBezTo>
                <a:cubicBezTo>
                  <a:pt x="1884915" y="103541"/>
                  <a:pt x="1905025" y="116734"/>
                  <a:pt x="1935332" y="124311"/>
                </a:cubicBezTo>
                <a:cubicBezTo>
                  <a:pt x="1949970" y="127971"/>
                  <a:pt x="1964990" y="129915"/>
                  <a:pt x="1979720" y="133188"/>
                </a:cubicBezTo>
                <a:cubicBezTo>
                  <a:pt x="1991631" y="135835"/>
                  <a:pt x="2003394" y="139107"/>
                  <a:pt x="2015231" y="142066"/>
                </a:cubicBezTo>
                <a:cubicBezTo>
                  <a:pt x="2046788" y="163104"/>
                  <a:pt x="2031194" y="159821"/>
                  <a:pt x="2059619" y="159821"/>
                </a:cubicBez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490A93-9DCB-4B8B-BB3A-D66158C5B374}"/>
              </a:ext>
            </a:extLst>
          </p:cNvPr>
          <p:cNvSpPr txBox="1"/>
          <p:nvPr/>
        </p:nvSpPr>
        <p:spPr>
          <a:xfrm>
            <a:off x="5089124" y="4808595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/>
              <a:t>Pasar 10 al otro lado como división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5E7D261-9072-43F4-9619-1DF52407DDED}"/>
              </a:ext>
            </a:extLst>
          </p:cNvPr>
          <p:cNvSpPr txBox="1">
            <a:spLocks/>
          </p:cNvSpPr>
          <p:nvPr/>
        </p:nvSpPr>
        <p:spPr bwMode="auto">
          <a:xfrm>
            <a:off x="260412" y="4843354"/>
            <a:ext cx="593324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R" sz="5400" dirty="0">
                <a:latin typeface="Comic Sans MS" panose="030F0702030302020204" pitchFamily="66" charset="0"/>
              </a:rPr>
              <a:t>       n     = </a:t>
            </a:r>
            <a:r>
              <a:rPr lang="es-PR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30</a:t>
            </a:r>
            <a:r>
              <a:rPr lang="es-PR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/10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17F9181-9D22-46E2-85B3-EB830F5E8826}"/>
              </a:ext>
            </a:extLst>
          </p:cNvPr>
          <p:cNvSpPr txBox="1">
            <a:spLocks/>
          </p:cNvSpPr>
          <p:nvPr/>
        </p:nvSpPr>
        <p:spPr bwMode="auto">
          <a:xfrm>
            <a:off x="260412" y="5701353"/>
            <a:ext cx="593324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R" sz="5400" dirty="0">
                <a:latin typeface="Comic Sans MS" panose="030F0702030302020204" pitchFamily="66" charset="0"/>
              </a:rPr>
              <a:t>       n     = </a:t>
            </a:r>
            <a:r>
              <a:rPr lang="es-PR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3</a:t>
            </a:r>
            <a:endParaRPr lang="es-PR" sz="5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47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  <p:bldP spid="5" grpId="1" animBg="1"/>
      <p:bldP spid="6" grpId="0" animBg="1"/>
      <p:bldP spid="6" grpId="1" animBg="1"/>
      <p:bldP spid="7" grpId="0"/>
      <p:bldP spid="7" grpId="1"/>
      <p:bldP spid="8" grpId="0"/>
      <p:bldP spid="9" grpId="0"/>
      <p:bldP spid="13" grpId="0" animBg="1"/>
      <p:bldP spid="13" grpId="1" animBg="1"/>
      <p:bldP spid="14" grpId="0" animBg="1"/>
      <p:bldP spid="14" grpId="1" animBg="1"/>
      <p:bldP spid="15" grpId="0"/>
      <p:bldP spid="15" grpId="1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978EF-C316-4936-85EF-AEDE4B7B2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/>
              <a:t>Determinar el valor de la variable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354FC33-D2DA-4C29-8172-F987A7BD68E3}"/>
              </a:ext>
            </a:extLst>
          </p:cNvPr>
          <p:cNvSpPr txBox="1">
            <a:spLocks/>
          </p:cNvSpPr>
          <p:nvPr/>
        </p:nvSpPr>
        <p:spPr bwMode="auto">
          <a:xfrm>
            <a:off x="585926" y="1296005"/>
            <a:ext cx="548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R" sz="5400" dirty="0">
                <a:latin typeface="Comic Sans MS" panose="030F0702030302020204" pitchFamily="66" charset="0"/>
              </a:rPr>
              <a:t>2)  5n - 15 = 30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A547CA-0ABB-465C-9FC5-ED6B307BC22C}"/>
              </a:ext>
            </a:extLst>
          </p:cNvPr>
          <p:cNvSpPr txBox="1"/>
          <p:nvPr/>
        </p:nvSpPr>
        <p:spPr>
          <a:xfrm>
            <a:off x="5095782" y="2238531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/>
              <a:t>Eliminar primero la suma o la resta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57C6ED7-D885-47C6-A3D9-565581CB5CEE}"/>
              </a:ext>
            </a:extLst>
          </p:cNvPr>
          <p:cNvSpPr/>
          <p:nvPr/>
        </p:nvSpPr>
        <p:spPr>
          <a:xfrm>
            <a:off x="2971800" y="1292380"/>
            <a:ext cx="12192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5CE2E0A-B022-4029-9F1A-07D07B9D3148}"/>
              </a:ext>
            </a:extLst>
          </p:cNvPr>
          <p:cNvSpPr/>
          <p:nvPr/>
        </p:nvSpPr>
        <p:spPr>
          <a:xfrm>
            <a:off x="4065973" y="1287239"/>
            <a:ext cx="2059619" cy="195332"/>
          </a:xfrm>
          <a:custGeom>
            <a:avLst/>
            <a:gdLst>
              <a:gd name="connsiteX0" fmla="*/ 0 w 2059619"/>
              <a:gd name="connsiteY0" fmla="*/ 195332 h 195332"/>
              <a:gd name="connsiteX1" fmla="*/ 106532 w 2059619"/>
              <a:gd name="connsiteY1" fmla="*/ 159821 h 195332"/>
              <a:gd name="connsiteX2" fmla="*/ 150920 w 2059619"/>
              <a:gd name="connsiteY2" fmla="*/ 142066 h 195332"/>
              <a:gd name="connsiteX3" fmla="*/ 363984 w 2059619"/>
              <a:gd name="connsiteY3" fmla="*/ 88800 h 195332"/>
              <a:gd name="connsiteX4" fmla="*/ 461639 w 2059619"/>
              <a:gd name="connsiteY4" fmla="*/ 62167 h 195332"/>
              <a:gd name="connsiteX5" fmla="*/ 585926 w 2059619"/>
              <a:gd name="connsiteY5" fmla="*/ 35534 h 195332"/>
              <a:gd name="connsiteX6" fmla="*/ 639192 w 2059619"/>
              <a:gd name="connsiteY6" fmla="*/ 8901 h 195332"/>
              <a:gd name="connsiteX7" fmla="*/ 905522 w 2059619"/>
              <a:gd name="connsiteY7" fmla="*/ 23 h 195332"/>
              <a:gd name="connsiteX8" fmla="*/ 1562470 w 2059619"/>
              <a:gd name="connsiteY8" fmla="*/ 8901 h 195332"/>
              <a:gd name="connsiteX9" fmla="*/ 1615736 w 2059619"/>
              <a:gd name="connsiteY9" fmla="*/ 17778 h 195332"/>
              <a:gd name="connsiteX10" fmla="*/ 1642369 w 2059619"/>
              <a:gd name="connsiteY10" fmla="*/ 26656 h 195332"/>
              <a:gd name="connsiteX11" fmla="*/ 1748901 w 2059619"/>
              <a:gd name="connsiteY11" fmla="*/ 44411 h 195332"/>
              <a:gd name="connsiteX12" fmla="*/ 1802167 w 2059619"/>
              <a:gd name="connsiteY12" fmla="*/ 71044 h 195332"/>
              <a:gd name="connsiteX13" fmla="*/ 1855433 w 2059619"/>
              <a:gd name="connsiteY13" fmla="*/ 88800 h 195332"/>
              <a:gd name="connsiteX14" fmla="*/ 1935332 w 2059619"/>
              <a:gd name="connsiteY14" fmla="*/ 124311 h 195332"/>
              <a:gd name="connsiteX15" fmla="*/ 1979720 w 2059619"/>
              <a:gd name="connsiteY15" fmla="*/ 133188 h 195332"/>
              <a:gd name="connsiteX16" fmla="*/ 2015231 w 2059619"/>
              <a:gd name="connsiteY16" fmla="*/ 142066 h 195332"/>
              <a:gd name="connsiteX17" fmla="*/ 2059619 w 2059619"/>
              <a:gd name="connsiteY17" fmla="*/ 159821 h 19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59619" h="195332">
                <a:moveTo>
                  <a:pt x="0" y="195332"/>
                </a:moveTo>
                <a:cubicBezTo>
                  <a:pt x="35511" y="183495"/>
                  <a:pt x="71778" y="173723"/>
                  <a:pt x="106532" y="159821"/>
                </a:cubicBezTo>
                <a:cubicBezTo>
                  <a:pt x="121328" y="153903"/>
                  <a:pt x="135622" y="146528"/>
                  <a:pt x="150920" y="142066"/>
                </a:cubicBezTo>
                <a:cubicBezTo>
                  <a:pt x="277185" y="105239"/>
                  <a:pt x="277380" y="106122"/>
                  <a:pt x="363984" y="88800"/>
                </a:cubicBezTo>
                <a:cubicBezTo>
                  <a:pt x="430110" y="55736"/>
                  <a:pt x="367580" y="82323"/>
                  <a:pt x="461639" y="62167"/>
                </a:cubicBezTo>
                <a:cubicBezTo>
                  <a:pt x="626166" y="26911"/>
                  <a:pt x="422552" y="58871"/>
                  <a:pt x="585926" y="35534"/>
                </a:cubicBezTo>
                <a:cubicBezTo>
                  <a:pt x="603681" y="26656"/>
                  <a:pt x="619462" y="11093"/>
                  <a:pt x="639192" y="8901"/>
                </a:cubicBezTo>
                <a:cubicBezTo>
                  <a:pt x="727475" y="-908"/>
                  <a:pt x="816696" y="23"/>
                  <a:pt x="905522" y="23"/>
                </a:cubicBezTo>
                <a:cubicBezTo>
                  <a:pt x="1124525" y="23"/>
                  <a:pt x="1343487" y="5942"/>
                  <a:pt x="1562470" y="8901"/>
                </a:cubicBezTo>
                <a:cubicBezTo>
                  <a:pt x="1580225" y="11860"/>
                  <a:pt x="1598164" y="13873"/>
                  <a:pt x="1615736" y="17778"/>
                </a:cubicBezTo>
                <a:cubicBezTo>
                  <a:pt x="1624871" y="19808"/>
                  <a:pt x="1633193" y="24821"/>
                  <a:pt x="1642369" y="26656"/>
                </a:cubicBezTo>
                <a:cubicBezTo>
                  <a:pt x="1677670" y="33716"/>
                  <a:pt x="1748901" y="44411"/>
                  <a:pt x="1748901" y="44411"/>
                </a:cubicBezTo>
                <a:cubicBezTo>
                  <a:pt x="1766656" y="53289"/>
                  <a:pt x="1783843" y="63409"/>
                  <a:pt x="1802167" y="71044"/>
                </a:cubicBezTo>
                <a:cubicBezTo>
                  <a:pt x="1819443" y="78242"/>
                  <a:pt x="1838693" y="80430"/>
                  <a:pt x="1855433" y="88800"/>
                </a:cubicBezTo>
                <a:cubicBezTo>
                  <a:pt x="1884915" y="103541"/>
                  <a:pt x="1905025" y="116734"/>
                  <a:pt x="1935332" y="124311"/>
                </a:cubicBezTo>
                <a:cubicBezTo>
                  <a:pt x="1949970" y="127971"/>
                  <a:pt x="1964990" y="129915"/>
                  <a:pt x="1979720" y="133188"/>
                </a:cubicBezTo>
                <a:cubicBezTo>
                  <a:pt x="1991631" y="135835"/>
                  <a:pt x="2003394" y="139107"/>
                  <a:pt x="2015231" y="142066"/>
                </a:cubicBezTo>
                <a:cubicBezTo>
                  <a:pt x="2046788" y="163104"/>
                  <a:pt x="2031194" y="159821"/>
                  <a:pt x="2059619" y="159821"/>
                </a:cubicBez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ABAD0B-B9F4-4083-87BA-315A27C0CE66}"/>
              </a:ext>
            </a:extLst>
          </p:cNvPr>
          <p:cNvSpPr txBox="1"/>
          <p:nvPr/>
        </p:nvSpPr>
        <p:spPr>
          <a:xfrm>
            <a:off x="5106878" y="3315749"/>
            <a:ext cx="37767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/>
              <a:t>Pasar el -15 al otro lado como + 15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2FB2687-8187-4CEE-B5A3-7D88CF96438F}"/>
              </a:ext>
            </a:extLst>
          </p:cNvPr>
          <p:cNvSpPr txBox="1">
            <a:spLocks/>
          </p:cNvSpPr>
          <p:nvPr/>
        </p:nvSpPr>
        <p:spPr bwMode="auto">
          <a:xfrm>
            <a:off x="614778" y="2665029"/>
            <a:ext cx="609082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R" sz="5400" dirty="0">
                <a:latin typeface="Comic Sans MS" panose="030F0702030302020204" pitchFamily="66" charset="0"/>
              </a:rPr>
              <a:t>      5n     = 30 </a:t>
            </a:r>
            <a:r>
              <a:rPr lang="es-PR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+ 15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F2E4229-BBA3-4A97-8C7A-216A30EA7E9E}"/>
              </a:ext>
            </a:extLst>
          </p:cNvPr>
          <p:cNvSpPr txBox="1">
            <a:spLocks/>
          </p:cNvSpPr>
          <p:nvPr/>
        </p:nvSpPr>
        <p:spPr bwMode="auto">
          <a:xfrm>
            <a:off x="139084" y="3821467"/>
            <a:ext cx="593324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R" sz="5400" dirty="0">
                <a:latin typeface="Comic Sans MS" panose="030F0702030302020204" pitchFamily="66" charset="0"/>
              </a:rPr>
              <a:t>     5n     = </a:t>
            </a:r>
            <a:r>
              <a:rPr lang="es-PR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45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03B1247-688C-4D5D-A604-E0EC765A5B8B}"/>
              </a:ext>
            </a:extLst>
          </p:cNvPr>
          <p:cNvSpPr/>
          <p:nvPr/>
        </p:nvSpPr>
        <p:spPr>
          <a:xfrm>
            <a:off x="1543974" y="3938304"/>
            <a:ext cx="964706" cy="8441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4215190-8199-4267-9226-E530CCFFEBEF}"/>
              </a:ext>
            </a:extLst>
          </p:cNvPr>
          <p:cNvSpPr/>
          <p:nvPr/>
        </p:nvSpPr>
        <p:spPr>
          <a:xfrm>
            <a:off x="2438400" y="3821466"/>
            <a:ext cx="3276600" cy="285001"/>
          </a:xfrm>
          <a:custGeom>
            <a:avLst/>
            <a:gdLst>
              <a:gd name="connsiteX0" fmla="*/ 0 w 2059619"/>
              <a:gd name="connsiteY0" fmla="*/ 195332 h 195332"/>
              <a:gd name="connsiteX1" fmla="*/ 106532 w 2059619"/>
              <a:gd name="connsiteY1" fmla="*/ 159821 h 195332"/>
              <a:gd name="connsiteX2" fmla="*/ 150920 w 2059619"/>
              <a:gd name="connsiteY2" fmla="*/ 142066 h 195332"/>
              <a:gd name="connsiteX3" fmla="*/ 363984 w 2059619"/>
              <a:gd name="connsiteY3" fmla="*/ 88800 h 195332"/>
              <a:gd name="connsiteX4" fmla="*/ 461639 w 2059619"/>
              <a:gd name="connsiteY4" fmla="*/ 62167 h 195332"/>
              <a:gd name="connsiteX5" fmla="*/ 585926 w 2059619"/>
              <a:gd name="connsiteY5" fmla="*/ 35534 h 195332"/>
              <a:gd name="connsiteX6" fmla="*/ 639192 w 2059619"/>
              <a:gd name="connsiteY6" fmla="*/ 8901 h 195332"/>
              <a:gd name="connsiteX7" fmla="*/ 905522 w 2059619"/>
              <a:gd name="connsiteY7" fmla="*/ 23 h 195332"/>
              <a:gd name="connsiteX8" fmla="*/ 1562470 w 2059619"/>
              <a:gd name="connsiteY8" fmla="*/ 8901 h 195332"/>
              <a:gd name="connsiteX9" fmla="*/ 1615736 w 2059619"/>
              <a:gd name="connsiteY9" fmla="*/ 17778 h 195332"/>
              <a:gd name="connsiteX10" fmla="*/ 1642369 w 2059619"/>
              <a:gd name="connsiteY10" fmla="*/ 26656 h 195332"/>
              <a:gd name="connsiteX11" fmla="*/ 1748901 w 2059619"/>
              <a:gd name="connsiteY11" fmla="*/ 44411 h 195332"/>
              <a:gd name="connsiteX12" fmla="*/ 1802167 w 2059619"/>
              <a:gd name="connsiteY12" fmla="*/ 71044 h 195332"/>
              <a:gd name="connsiteX13" fmla="*/ 1855433 w 2059619"/>
              <a:gd name="connsiteY13" fmla="*/ 88800 h 195332"/>
              <a:gd name="connsiteX14" fmla="*/ 1935332 w 2059619"/>
              <a:gd name="connsiteY14" fmla="*/ 124311 h 195332"/>
              <a:gd name="connsiteX15" fmla="*/ 1979720 w 2059619"/>
              <a:gd name="connsiteY15" fmla="*/ 133188 h 195332"/>
              <a:gd name="connsiteX16" fmla="*/ 2015231 w 2059619"/>
              <a:gd name="connsiteY16" fmla="*/ 142066 h 195332"/>
              <a:gd name="connsiteX17" fmla="*/ 2059619 w 2059619"/>
              <a:gd name="connsiteY17" fmla="*/ 159821 h 19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59619" h="195332">
                <a:moveTo>
                  <a:pt x="0" y="195332"/>
                </a:moveTo>
                <a:cubicBezTo>
                  <a:pt x="35511" y="183495"/>
                  <a:pt x="71778" y="173723"/>
                  <a:pt x="106532" y="159821"/>
                </a:cubicBezTo>
                <a:cubicBezTo>
                  <a:pt x="121328" y="153903"/>
                  <a:pt x="135622" y="146528"/>
                  <a:pt x="150920" y="142066"/>
                </a:cubicBezTo>
                <a:cubicBezTo>
                  <a:pt x="277185" y="105239"/>
                  <a:pt x="277380" y="106122"/>
                  <a:pt x="363984" y="88800"/>
                </a:cubicBezTo>
                <a:cubicBezTo>
                  <a:pt x="430110" y="55736"/>
                  <a:pt x="367580" y="82323"/>
                  <a:pt x="461639" y="62167"/>
                </a:cubicBezTo>
                <a:cubicBezTo>
                  <a:pt x="626166" y="26911"/>
                  <a:pt x="422552" y="58871"/>
                  <a:pt x="585926" y="35534"/>
                </a:cubicBezTo>
                <a:cubicBezTo>
                  <a:pt x="603681" y="26656"/>
                  <a:pt x="619462" y="11093"/>
                  <a:pt x="639192" y="8901"/>
                </a:cubicBezTo>
                <a:cubicBezTo>
                  <a:pt x="727475" y="-908"/>
                  <a:pt x="816696" y="23"/>
                  <a:pt x="905522" y="23"/>
                </a:cubicBezTo>
                <a:cubicBezTo>
                  <a:pt x="1124525" y="23"/>
                  <a:pt x="1343487" y="5942"/>
                  <a:pt x="1562470" y="8901"/>
                </a:cubicBezTo>
                <a:cubicBezTo>
                  <a:pt x="1580225" y="11860"/>
                  <a:pt x="1598164" y="13873"/>
                  <a:pt x="1615736" y="17778"/>
                </a:cubicBezTo>
                <a:cubicBezTo>
                  <a:pt x="1624871" y="19808"/>
                  <a:pt x="1633193" y="24821"/>
                  <a:pt x="1642369" y="26656"/>
                </a:cubicBezTo>
                <a:cubicBezTo>
                  <a:pt x="1677670" y="33716"/>
                  <a:pt x="1748901" y="44411"/>
                  <a:pt x="1748901" y="44411"/>
                </a:cubicBezTo>
                <a:cubicBezTo>
                  <a:pt x="1766656" y="53289"/>
                  <a:pt x="1783843" y="63409"/>
                  <a:pt x="1802167" y="71044"/>
                </a:cubicBezTo>
                <a:cubicBezTo>
                  <a:pt x="1819443" y="78242"/>
                  <a:pt x="1838693" y="80430"/>
                  <a:pt x="1855433" y="88800"/>
                </a:cubicBezTo>
                <a:cubicBezTo>
                  <a:pt x="1884915" y="103541"/>
                  <a:pt x="1905025" y="116734"/>
                  <a:pt x="1935332" y="124311"/>
                </a:cubicBezTo>
                <a:cubicBezTo>
                  <a:pt x="1949970" y="127971"/>
                  <a:pt x="1964990" y="129915"/>
                  <a:pt x="1979720" y="133188"/>
                </a:cubicBezTo>
                <a:cubicBezTo>
                  <a:pt x="1991631" y="135835"/>
                  <a:pt x="2003394" y="139107"/>
                  <a:pt x="2015231" y="142066"/>
                </a:cubicBezTo>
                <a:cubicBezTo>
                  <a:pt x="2046788" y="163104"/>
                  <a:pt x="2031194" y="159821"/>
                  <a:pt x="2059619" y="159821"/>
                </a:cubicBez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490A93-9DCB-4B8B-BB3A-D66158C5B374}"/>
              </a:ext>
            </a:extLst>
          </p:cNvPr>
          <p:cNvSpPr txBox="1"/>
          <p:nvPr/>
        </p:nvSpPr>
        <p:spPr>
          <a:xfrm>
            <a:off x="5089124" y="4808595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/>
              <a:t>Pasar 5 al otro lado como división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5E7D261-9072-43F4-9619-1DF52407DDED}"/>
              </a:ext>
            </a:extLst>
          </p:cNvPr>
          <p:cNvSpPr txBox="1">
            <a:spLocks/>
          </p:cNvSpPr>
          <p:nvPr/>
        </p:nvSpPr>
        <p:spPr bwMode="auto">
          <a:xfrm>
            <a:off x="260412" y="4843354"/>
            <a:ext cx="593324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R" sz="5400" dirty="0">
                <a:latin typeface="Comic Sans MS" panose="030F0702030302020204" pitchFamily="66" charset="0"/>
              </a:rPr>
              <a:t>       n     = </a:t>
            </a:r>
            <a:r>
              <a:rPr lang="es-PR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45</a:t>
            </a:r>
            <a:r>
              <a:rPr lang="es-PR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/5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17F9181-9D22-46E2-85B3-EB830F5E8826}"/>
              </a:ext>
            </a:extLst>
          </p:cNvPr>
          <p:cNvSpPr txBox="1">
            <a:spLocks/>
          </p:cNvSpPr>
          <p:nvPr/>
        </p:nvSpPr>
        <p:spPr bwMode="auto">
          <a:xfrm>
            <a:off x="650290" y="5885813"/>
            <a:ext cx="4048957" cy="80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R" sz="5400" dirty="0">
                <a:latin typeface="Comic Sans MS" panose="030F0702030302020204" pitchFamily="66" charset="0"/>
              </a:rPr>
              <a:t>       n     = </a:t>
            </a:r>
            <a:r>
              <a:rPr lang="es-PR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9</a:t>
            </a:r>
            <a:endParaRPr lang="es-PR" sz="5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36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  <p:bldP spid="5" grpId="1" animBg="1"/>
      <p:bldP spid="6" grpId="0" animBg="1"/>
      <p:bldP spid="6" grpId="1" animBg="1"/>
      <p:bldP spid="7" grpId="0"/>
      <p:bldP spid="7" grpId="1"/>
      <p:bldP spid="8" grpId="0"/>
      <p:bldP spid="9" grpId="0"/>
      <p:bldP spid="13" grpId="0" animBg="1"/>
      <p:bldP spid="13" grpId="1" animBg="1"/>
      <p:bldP spid="14" grpId="0" animBg="1"/>
      <p:bldP spid="14" grpId="1" animBg="1"/>
      <p:bldP spid="15" grpId="0"/>
      <p:bldP spid="15" grpId="1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978EF-C316-4936-85EF-AEDE4B7B2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s-PR" dirty="0"/>
              <a:t>Determinar el valor de la variable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tle 1">
                <a:extLst>
                  <a:ext uri="{FF2B5EF4-FFF2-40B4-BE49-F238E27FC236}">
                    <a16:creationId xmlns:a16="http://schemas.microsoft.com/office/drawing/2014/main" id="{4354FC33-D2DA-4C29-8172-F987A7BD68E3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68297" y="1009095"/>
                <a:ext cx="6629400" cy="1295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s-PR" sz="4800" dirty="0">
                    <a:latin typeface="Comic Sans MS" panose="030F0702030302020204" pitchFamily="66" charset="0"/>
                  </a:rPr>
                  <a:t>7)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PR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 +8=12</m:t>
                    </m:r>
                  </m:oMath>
                </a14:m>
                <a:endParaRPr lang="es-PR" sz="48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" name="Title 1">
                <a:extLst>
                  <a:ext uri="{FF2B5EF4-FFF2-40B4-BE49-F238E27FC236}">
                    <a16:creationId xmlns:a16="http://schemas.microsoft.com/office/drawing/2014/main" id="{4354FC33-D2DA-4C29-8172-F987A7BD68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297" y="1009095"/>
                <a:ext cx="6629400" cy="1295400"/>
              </a:xfrm>
              <a:prstGeom prst="rect">
                <a:avLst/>
              </a:prstGeom>
              <a:blipFill>
                <a:blip r:embed="rId2"/>
                <a:stretch>
                  <a:fillRect b="-75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35D7DD5-2ED0-4C12-B225-F023F2519057}"/>
              </a:ext>
            </a:extLst>
          </p:cNvPr>
          <p:cNvSpPr txBox="1"/>
          <p:nvPr/>
        </p:nvSpPr>
        <p:spPr>
          <a:xfrm>
            <a:off x="5181600" y="1905000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/>
              <a:t>Eliminar primero la suma o la resta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BF52BEF-42BE-40E5-B4FD-83B9A264345B}"/>
              </a:ext>
            </a:extLst>
          </p:cNvPr>
          <p:cNvSpPr/>
          <p:nvPr/>
        </p:nvSpPr>
        <p:spPr>
          <a:xfrm>
            <a:off x="3215197" y="1040586"/>
            <a:ext cx="12192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E19EDAD-D7CB-404C-90EF-753E630ED381}"/>
              </a:ext>
            </a:extLst>
          </p:cNvPr>
          <p:cNvSpPr/>
          <p:nvPr/>
        </p:nvSpPr>
        <p:spPr>
          <a:xfrm>
            <a:off x="4309370" y="1035445"/>
            <a:ext cx="2059619" cy="195332"/>
          </a:xfrm>
          <a:custGeom>
            <a:avLst/>
            <a:gdLst>
              <a:gd name="connsiteX0" fmla="*/ 0 w 2059619"/>
              <a:gd name="connsiteY0" fmla="*/ 195332 h 195332"/>
              <a:gd name="connsiteX1" fmla="*/ 106532 w 2059619"/>
              <a:gd name="connsiteY1" fmla="*/ 159821 h 195332"/>
              <a:gd name="connsiteX2" fmla="*/ 150920 w 2059619"/>
              <a:gd name="connsiteY2" fmla="*/ 142066 h 195332"/>
              <a:gd name="connsiteX3" fmla="*/ 363984 w 2059619"/>
              <a:gd name="connsiteY3" fmla="*/ 88800 h 195332"/>
              <a:gd name="connsiteX4" fmla="*/ 461639 w 2059619"/>
              <a:gd name="connsiteY4" fmla="*/ 62167 h 195332"/>
              <a:gd name="connsiteX5" fmla="*/ 585926 w 2059619"/>
              <a:gd name="connsiteY5" fmla="*/ 35534 h 195332"/>
              <a:gd name="connsiteX6" fmla="*/ 639192 w 2059619"/>
              <a:gd name="connsiteY6" fmla="*/ 8901 h 195332"/>
              <a:gd name="connsiteX7" fmla="*/ 905522 w 2059619"/>
              <a:gd name="connsiteY7" fmla="*/ 23 h 195332"/>
              <a:gd name="connsiteX8" fmla="*/ 1562470 w 2059619"/>
              <a:gd name="connsiteY8" fmla="*/ 8901 h 195332"/>
              <a:gd name="connsiteX9" fmla="*/ 1615736 w 2059619"/>
              <a:gd name="connsiteY9" fmla="*/ 17778 h 195332"/>
              <a:gd name="connsiteX10" fmla="*/ 1642369 w 2059619"/>
              <a:gd name="connsiteY10" fmla="*/ 26656 h 195332"/>
              <a:gd name="connsiteX11" fmla="*/ 1748901 w 2059619"/>
              <a:gd name="connsiteY11" fmla="*/ 44411 h 195332"/>
              <a:gd name="connsiteX12" fmla="*/ 1802167 w 2059619"/>
              <a:gd name="connsiteY12" fmla="*/ 71044 h 195332"/>
              <a:gd name="connsiteX13" fmla="*/ 1855433 w 2059619"/>
              <a:gd name="connsiteY13" fmla="*/ 88800 h 195332"/>
              <a:gd name="connsiteX14" fmla="*/ 1935332 w 2059619"/>
              <a:gd name="connsiteY14" fmla="*/ 124311 h 195332"/>
              <a:gd name="connsiteX15" fmla="*/ 1979720 w 2059619"/>
              <a:gd name="connsiteY15" fmla="*/ 133188 h 195332"/>
              <a:gd name="connsiteX16" fmla="*/ 2015231 w 2059619"/>
              <a:gd name="connsiteY16" fmla="*/ 142066 h 195332"/>
              <a:gd name="connsiteX17" fmla="*/ 2059619 w 2059619"/>
              <a:gd name="connsiteY17" fmla="*/ 159821 h 19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59619" h="195332">
                <a:moveTo>
                  <a:pt x="0" y="195332"/>
                </a:moveTo>
                <a:cubicBezTo>
                  <a:pt x="35511" y="183495"/>
                  <a:pt x="71778" y="173723"/>
                  <a:pt x="106532" y="159821"/>
                </a:cubicBezTo>
                <a:cubicBezTo>
                  <a:pt x="121328" y="153903"/>
                  <a:pt x="135622" y="146528"/>
                  <a:pt x="150920" y="142066"/>
                </a:cubicBezTo>
                <a:cubicBezTo>
                  <a:pt x="277185" y="105239"/>
                  <a:pt x="277380" y="106122"/>
                  <a:pt x="363984" y="88800"/>
                </a:cubicBezTo>
                <a:cubicBezTo>
                  <a:pt x="430110" y="55736"/>
                  <a:pt x="367580" y="82323"/>
                  <a:pt x="461639" y="62167"/>
                </a:cubicBezTo>
                <a:cubicBezTo>
                  <a:pt x="626166" y="26911"/>
                  <a:pt x="422552" y="58871"/>
                  <a:pt x="585926" y="35534"/>
                </a:cubicBezTo>
                <a:cubicBezTo>
                  <a:pt x="603681" y="26656"/>
                  <a:pt x="619462" y="11093"/>
                  <a:pt x="639192" y="8901"/>
                </a:cubicBezTo>
                <a:cubicBezTo>
                  <a:pt x="727475" y="-908"/>
                  <a:pt x="816696" y="23"/>
                  <a:pt x="905522" y="23"/>
                </a:cubicBezTo>
                <a:cubicBezTo>
                  <a:pt x="1124525" y="23"/>
                  <a:pt x="1343487" y="5942"/>
                  <a:pt x="1562470" y="8901"/>
                </a:cubicBezTo>
                <a:cubicBezTo>
                  <a:pt x="1580225" y="11860"/>
                  <a:pt x="1598164" y="13873"/>
                  <a:pt x="1615736" y="17778"/>
                </a:cubicBezTo>
                <a:cubicBezTo>
                  <a:pt x="1624871" y="19808"/>
                  <a:pt x="1633193" y="24821"/>
                  <a:pt x="1642369" y="26656"/>
                </a:cubicBezTo>
                <a:cubicBezTo>
                  <a:pt x="1677670" y="33716"/>
                  <a:pt x="1748901" y="44411"/>
                  <a:pt x="1748901" y="44411"/>
                </a:cubicBezTo>
                <a:cubicBezTo>
                  <a:pt x="1766656" y="53289"/>
                  <a:pt x="1783843" y="63409"/>
                  <a:pt x="1802167" y="71044"/>
                </a:cubicBezTo>
                <a:cubicBezTo>
                  <a:pt x="1819443" y="78242"/>
                  <a:pt x="1838693" y="80430"/>
                  <a:pt x="1855433" y="88800"/>
                </a:cubicBezTo>
                <a:cubicBezTo>
                  <a:pt x="1884915" y="103541"/>
                  <a:pt x="1905025" y="116734"/>
                  <a:pt x="1935332" y="124311"/>
                </a:cubicBezTo>
                <a:cubicBezTo>
                  <a:pt x="1949970" y="127971"/>
                  <a:pt x="1964990" y="129915"/>
                  <a:pt x="1979720" y="133188"/>
                </a:cubicBezTo>
                <a:cubicBezTo>
                  <a:pt x="1991631" y="135835"/>
                  <a:pt x="2003394" y="139107"/>
                  <a:pt x="2015231" y="142066"/>
                </a:cubicBezTo>
                <a:cubicBezTo>
                  <a:pt x="2046788" y="163104"/>
                  <a:pt x="2031194" y="159821"/>
                  <a:pt x="2059619" y="159821"/>
                </a:cubicBez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FC4AAE-7F83-4D2E-A3E7-E34609FF793F}"/>
              </a:ext>
            </a:extLst>
          </p:cNvPr>
          <p:cNvSpPr txBox="1"/>
          <p:nvPr/>
        </p:nvSpPr>
        <p:spPr>
          <a:xfrm>
            <a:off x="5181600" y="3048000"/>
            <a:ext cx="37767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/>
              <a:t>Pasar el + 8 al otro lado como - 8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itle 1">
                <a:extLst>
                  <a:ext uri="{FF2B5EF4-FFF2-40B4-BE49-F238E27FC236}">
                    <a16:creationId xmlns:a16="http://schemas.microsoft.com/office/drawing/2014/main" id="{16E392A2-F437-4497-8F3E-E6C82DA8E51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321849" y="2459457"/>
                <a:ext cx="6225096" cy="1381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R" sz="4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4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s-PR" sz="48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8" name="Title 1">
                <a:extLst>
                  <a:ext uri="{FF2B5EF4-FFF2-40B4-BE49-F238E27FC236}">
                    <a16:creationId xmlns:a16="http://schemas.microsoft.com/office/drawing/2014/main" id="{16E392A2-F437-4497-8F3E-E6C82DA8E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21849" y="2459457"/>
                <a:ext cx="6225096" cy="13818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736CCCA9-02FB-47FA-84FB-B6097CAB386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275551" y="3941565"/>
                <a:ext cx="3098492" cy="1381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R" sz="4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  4</m:t>
                      </m:r>
                    </m:oMath>
                  </m:oMathPara>
                </a14:m>
                <a:endParaRPr lang="es-PR" sz="48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736CCCA9-02FB-47FA-84FB-B6097CAB3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75551" y="3941565"/>
                <a:ext cx="3098492" cy="13818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B77330F1-37B1-4A37-911B-87186F7718DF}"/>
              </a:ext>
            </a:extLst>
          </p:cNvPr>
          <p:cNvSpPr/>
          <p:nvPr/>
        </p:nvSpPr>
        <p:spPr>
          <a:xfrm>
            <a:off x="2197963" y="4688838"/>
            <a:ext cx="964706" cy="8441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770963B-5511-4F50-B578-395CE7A155DF}"/>
              </a:ext>
            </a:extLst>
          </p:cNvPr>
          <p:cNvSpPr/>
          <p:nvPr/>
        </p:nvSpPr>
        <p:spPr>
          <a:xfrm rot="21312835">
            <a:off x="2872289" y="4341382"/>
            <a:ext cx="2359242" cy="285001"/>
          </a:xfrm>
          <a:custGeom>
            <a:avLst/>
            <a:gdLst>
              <a:gd name="connsiteX0" fmla="*/ 0 w 2059619"/>
              <a:gd name="connsiteY0" fmla="*/ 195332 h 195332"/>
              <a:gd name="connsiteX1" fmla="*/ 106532 w 2059619"/>
              <a:gd name="connsiteY1" fmla="*/ 159821 h 195332"/>
              <a:gd name="connsiteX2" fmla="*/ 150920 w 2059619"/>
              <a:gd name="connsiteY2" fmla="*/ 142066 h 195332"/>
              <a:gd name="connsiteX3" fmla="*/ 363984 w 2059619"/>
              <a:gd name="connsiteY3" fmla="*/ 88800 h 195332"/>
              <a:gd name="connsiteX4" fmla="*/ 461639 w 2059619"/>
              <a:gd name="connsiteY4" fmla="*/ 62167 h 195332"/>
              <a:gd name="connsiteX5" fmla="*/ 585926 w 2059619"/>
              <a:gd name="connsiteY5" fmla="*/ 35534 h 195332"/>
              <a:gd name="connsiteX6" fmla="*/ 639192 w 2059619"/>
              <a:gd name="connsiteY6" fmla="*/ 8901 h 195332"/>
              <a:gd name="connsiteX7" fmla="*/ 905522 w 2059619"/>
              <a:gd name="connsiteY7" fmla="*/ 23 h 195332"/>
              <a:gd name="connsiteX8" fmla="*/ 1562470 w 2059619"/>
              <a:gd name="connsiteY8" fmla="*/ 8901 h 195332"/>
              <a:gd name="connsiteX9" fmla="*/ 1615736 w 2059619"/>
              <a:gd name="connsiteY9" fmla="*/ 17778 h 195332"/>
              <a:gd name="connsiteX10" fmla="*/ 1642369 w 2059619"/>
              <a:gd name="connsiteY10" fmla="*/ 26656 h 195332"/>
              <a:gd name="connsiteX11" fmla="*/ 1748901 w 2059619"/>
              <a:gd name="connsiteY11" fmla="*/ 44411 h 195332"/>
              <a:gd name="connsiteX12" fmla="*/ 1802167 w 2059619"/>
              <a:gd name="connsiteY12" fmla="*/ 71044 h 195332"/>
              <a:gd name="connsiteX13" fmla="*/ 1855433 w 2059619"/>
              <a:gd name="connsiteY13" fmla="*/ 88800 h 195332"/>
              <a:gd name="connsiteX14" fmla="*/ 1935332 w 2059619"/>
              <a:gd name="connsiteY14" fmla="*/ 124311 h 195332"/>
              <a:gd name="connsiteX15" fmla="*/ 1979720 w 2059619"/>
              <a:gd name="connsiteY15" fmla="*/ 133188 h 195332"/>
              <a:gd name="connsiteX16" fmla="*/ 2015231 w 2059619"/>
              <a:gd name="connsiteY16" fmla="*/ 142066 h 195332"/>
              <a:gd name="connsiteX17" fmla="*/ 2059619 w 2059619"/>
              <a:gd name="connsiteY17" fmla="*/ 159821 h 19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59619" h="195332">
                <a:moveTo>
                  <a:pt x="0" y="195332"/>
                </a:moveTo>
                <a:cubicBezTo>
                  <a:pt x="35511" y="183495"/>
                  <a:pt x="71778" y="173723"/>
                  <a:pt x="106532" y="159821"/>
                </a:cubicBezTo>
                <a:cubicBezTo>
                  <a:pt x="121328" y="153903"/>
                  <a:pt x="135622" y="146528"/>
                  <a:pt x="150920" y="142066"/>
                </a:cubicBezTo>
                <a:cubicBezTo>
                  <a:pt x="277185" y="105239"/>
                  <a:pt x="277380" y="106122"/>
                  <a:pt x="363984" y="88800"/>
                </a:cubicBezTo>
                <a:cubicBezTo>
                  <a:pt x="430110" y="55736"/>
                  <a:pt x="367580" y="82323"/>
                  <a:pt x="461639" y="62167"/>
                </a:cubicBezTo>
                <a:cubicBezTo>
                  <a:pt x="626166" y="26911"/>
                  <a:pt x="422552" y="58871"/>
                  <a:pt x="585926" y="35534"/>
                </a:cubicBezTo>
                <a:cubicBezTo>
                  <a:pt x="603681" y="26656"/>
                  <a:pt x="619462" y="11093"/>
                  <a:pt x="639192" y="8901"/>
                </a:cubicBezTo>
                <a:cubicBezTo>
                  <a:pt x="727475" y="-908"/>
                  <a:pt x="816696" y="23"/>
                  <a:pt x="905522" y="23"/>
                </a:cubicBezTo>
                <a:cubicBezTo>
                  <a:pt x="1124525" y="23"/>
                  <a:pt x="1343487" y="5942"/>
                  <a:pt x="1562470" y="8901"/>
                </a:cubicBezTo>
                <a:cubicBezTo>
                  <a:pt x="1580225" y="11860"/>
                  <a:pt x="1598164" y="13873"/>
                  <a:pt x="1615736" y="17778"/>
                </a:cubicBezTo>
                <a:cubicBezTo>
                  <a:pt x="1624871" y="19808"/>
                  <a:pt x="1633193" y="24821"/>
                  <a:pt x="1642369" y="26656"/>
                </a:cubicBezTo>
                <a:cubicBezTo>
                  <a:pt x="1677670" y="33716"/>
                  <a:pt x="1748901" y="44411"/>
                  <a:pt x="1748901" y="44411"/>
                </a:cubicBezTo>
                <a:cubicBezTo>
                  <a:pt x="1766656" y="53289"/>
                  <a:pt x="1783843" y="63409"/>
                  <a:pt x="1802167" y="71044"/>
                </a:cubicBezTo>
                <a:cubicBezTo>
                  <a:pt x="1819443" y="78242"/>
                  <a:pt x="1838693" y="80430"/>
                  <a:pt x="1855433" y="88800"/>
                </a:cubicBezTo>
                <a:cubicBezTo>
                  <a:pt x="1884915" y="103541"/>
                  <a:pt x="1905025" y="116734"/>
                  <a:pt x="1935332" y="124311"/>
                </a:cubicBezTo>
                <a:cubicBezTo>
                  <a:pt x="1949970" y="127971"/>
                  <a:pt x="1964990" y="129915"/>
                  <a:pt x="1979720" y="133188"/>
                </a:cubicBezTo>
                <a:cubicBezTo>
                  <a:pt x="1991631" y="135835"/>
                  <a:pt x="2003394" y="139107"/>
                  <a:pt x="2015231" y="142066"/>
                </a:cubicBezTo>
                <a:cubicBezTo>
                  <a:pt x="2046788" y="163104"/>
                  <a:pt x="2031194" y="159821"/>
                  <a:pt x="2059619" y="159821"/>
                </a:cubicBez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FE93EE-F8E9-42B0-BE5F-44ACB6196D73}"/>
              </a:ext>
            </a:extLst>
          </p:cNvPr>
          <p:cNvSpPr txBox="1"/>
          <p:nvPr/>
        </p:nvSpPr>
        <p:spPr>
          <a:xfrm>
            <a:off x="5374043" y="4538572"/>
            <a:ext cx="31404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/>
              <a:t>Pasar 3 al otro lado como multiplicación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itle 1">
                <a:extLst>
                  <a:ext uri="{FF2B5EF4-FFF2-40B4-BE49-F238E27FC236}">
                    <a16:creationId xmlns:a16="http://schemas.microsoft.com/office/drawing/2014/main" id="{CD99BF8C-2367-4D8B-995C-CCA0A82C976A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057400" y="5311283"/>
                <a:ext cx="4888637" cy="1381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sz="4800" dirty="0"/>
                  <a:t>n </a:t>
                </a:r>
                <a:r>
                  <a:rPr lang="en-US" sz="4800" b="0" dirty="0"/>
                  <a:t>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  4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∙3=12</m:t>
                    </m:r>
                  </m:oMath>
                </a14:m>
                <a:endParaRPr lang="es-PR" sz="48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3" name="Title 1">
                <a:extLst>
                  <a:ext uri="{FF2B5EF4-FFF2-40B4-BE49-F238E27FC236}">
                    <a16:creationId xmlns:a16="http://schemas.microsoft.com/office/drawing/2014/main" id="{CD99BF8C-2367-4D8B-995C-CCA0A82C97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7400" y="5311283"/>
                <a:ext cx="4888637" cy="1381837"/>
              </a:xfrm>
              <a:prstGeom prst="rect">
                <a:avLst/>
              </a:prstGeom>
              <a:blipFill>
                <a:blip r:embed="rId5"/>
                <a:stretch>
                  <a:fillRect b="-35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487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  <p:bldP spid="5" grpId="1" animBg="1"/>
      <p:bldP spid="6" grpId="0" animBg="1"/>
      <p:bldP spid="6" grpId="1" animBg="1"/>
      <p:bldP spid="7" grpId="0"/>
      <p:bldP spid="7" grpId="1"/>
      <p:bldP spid="8" grpId="0"/>
      <p:bldP spid="9" grpId="0"/>
      <p:bldP spid="10" grpId="0" animBg="1"/>
      <p:bldP spid="10" grpId="1" animBg="1"/>
      <p:bldP spid="11" grpId="0" animBg="1"/>
      <p:bldP spid="11" grpId="1" animBg="1"/>
      <p:bldP spid="12" grpId="0"/>
      <p:bldP spid="12" grpId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178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 Math</vt:lpstr>
      <vt:lpstr>Comic Sans MS</vt:lpstr>
      <vt:lpstr>Office Theme</vt:lpstr>
      <vt:lpstr>Resolver ecuaciones en una variable (dos pasos)</vt:lpstr>
      <vt:lpstr>Objetivo</vt:lpstr>
      <vt:lpstr>Determinar el valor de la variable</vt:lpstr>
      <vt:lpstr>Determinar el valor de la variable</vt:lpstr>
      <vt:lpstr>Determinar el valor de la variable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Resolver ecuaciones en una variable</dc:title>
  <dc:creator>Samito</dc:creator>
  <cp:lastModifiedBy>SAMUEL VELEZ GARCIA</cp:lastModifiedBy>
  <cp:revision>35</cp:revision>
  <dcterms:created xsi:type="dcterms:W3CDTF">2011-11-09T09:29:22Z</dcterms:created>
  <dcterms:modified xsi:type="dcterms:W3CDTF">2020-03-23T21:26:54Z</dcterms:modified>
</cp:coreProperties>
</file>