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P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933BC-C2B0-463D-A5CF-FB4CBB2DEF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25B0B6-7E6E-432B-82BB-2DCBCD0D13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4085C1-9775-4183-840B-164EECA27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403A-821B-4C79-BFD5-7A4AD3D5958F}" type="datetimeFigureOut">
              <a:rPr lang="es-PR" smtClean="0"/>
              <a:t>03/03/2018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3C333-D778-430D-B13B-3A8E57FD9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839D4-7581-45CF-9C1A-E81531927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FBA7-D211-4E58-908E-D6F7DE75561D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990437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DE1C0-C819-4D5B-82B8-EB689879C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881B62-7339-4E57-B015-86FBBA2610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CA4CD-D816-45DF-B7E4-CF99EEF9F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403A-821B-4C79-BFD5-7A4AD3D5958F}" type="datetimeFigureOut">
              <a:rPr lang="es-PR" smtClean="0"/>
              <a:t>03/03/2018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A08C9-F651-4528-9EF2-2A560D8F4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A647E8-1AA2-4047-8305-33C70E8C2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FBA7-D211-4E58-908E-D6F7DE75561D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284411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C568F3-8750-476E-966D-E4DAE5A8B8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032D30-F9E3-4221-AEBE-15F7F0FAB7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BE365-CE2A-40A8-AEB9-E39AC9877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403A-821B-4C79-BFD5-7A4AD3D5958F}" type="datetimeFigureOut">
              <a:rPr lang="es-PR" smtClean="0"/>
              <a:t>03/03/2018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7E9E0D-CCC3-4E33-A57F-24251C8F2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05DA5-8062-45E1-81B8-0262AE859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FBA7-D211-4E58-908E-D6F7DE75561D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908080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6CF0F-4DF1-4076-9ED4-9C1BE38C9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9E39A-74CD-4A89-ABA4-349BF63C9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175F6-0A30-4E20-926D-9CB318559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403A-821B-4C79-BFD5-7A4AD3D5958F}" type="datetimeFigureOut">
              <a:rPr lang="es-PR" smtClean="0"/>
              <a:t>03/03/2018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56A2B-0CBD-4142-B9F6-797ED8AB4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51369-EDEE-4FE8-A18B-B98A479D6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FBA7-D211-4E58-908E-D6F7DE75561D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330016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1F514-414E-477F-8040-FE861F99F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9B3A65-4948-45AA-A8D4-3D92A2ACE5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0E3A22-4327-4A64-88AA-022AE1EDC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403A-821B-4C79-BFD5-7A4AD3D5958F}" type="datetimeFigureOut">
              <a:rPr lang="es-PR" smtClean="0"/>
              <a:t>03/03/2018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17A46-E683-4B1A-AAD2-24604480E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87BDA0-E3F3-406B-BBAE-807528CAF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FBA7-D211-4E58-908E-D6F7DE75561D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581156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AA328-115B-46B8-BB63-F3622F2C2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521F2-81ED-4F92-B106-25163CD3C4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238A2B-5EF4-4F3F-800A-0A8D821104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7D1840-B9AB-4BD7-9A44-E982BC18C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403A-821B-4C79-BFD5-7A4AD3D5958F}" type="datetimeFigureOut">
              <a:rPr lang="es-PR" smtClean="0"/>
              <a:t>03/03/2018</a:t>
            </a:fld>
            <a:endParaRPr lang="es-P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4D7D67-D1EF-4AAD-AD40-4F7E0E131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F03592-8BAD-4337-BD2E-3FDD1E18F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FBA7-D211-4E58-908E-D6F7DE75561D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03090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90C96-DCFA-4FDF-ADEB-0056324D9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542EEF-0800-46D3-8CD0-395E58230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558F69-BFB2-4C24-BB51-39DEBB6CE7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972127-D470-4256-AD10-65910F4A90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2DB31A-7A0A-4436-B5B1-A27E239630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D5C541-710A-428D-8A25-FBA0933C4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403A-821B-4C79-BFD5-7A4AD3D5958F}" type="datetimeFigureOut">
              <a:rPr lang="es-PR" smtClean="0"/>
              <a:t>03/03/2018</a:t>
            </a:fld>
            <a:endParaRPr lang="es-P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D9B0A2-9021-4DB6-B095-0E4B3ADEF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4D899D-48F8-476E-B54B-A512CC667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FBA7-D211-4E58-908E-D6F7DE75561D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626780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43542-798E-497B-9F52-72F5D668E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C0D58D-7E9A-4743-A99E-34906845E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403A-821B-4C79-BFD5-7A4AD3D5958F}" type="datetimeFigureOut">
              <a:rPr lang="es-PR" smtClean="0"/>
              <a:t>03/03/2018</a:t>
            </a:fld>
            <a:endParaRPr lang="es-P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C07A67-19BB-4184-A42A-058D0CBF9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D41703-C004-4830-9E59-DC7CA9E27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FBA7-D211-4E58-908E-D6F7DE75561D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536224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011B9E-5124-4506-AB40-74E2EA8C5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403A-821B-4C79-BFD5-7A4AD3D5958F}" type="datetimeFigureOut">
              <a:rPr lang="es-PR" smtClean="0"/>
              <a:t>03/03/2018</a:t>
            </a:fld>
            <a:endParaRPr lang="es-P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B9CAB9-D1FA-4C1E-9428-6C20E7661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9E9CB6-B6CC-48D7-B163-B8D61AA06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FBA7-D211-4E58-908E-D6F7DE75561D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45354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A5343-7456-484B-B280-3E6686BBC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F09E5-0633-4161-AC02-46C885935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D0D7D0-9C76-4746-B545-21106B0923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FA5A8C-E095-4688-9546-A24E1AA3A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403A-821B-4C79-BFD5-7A4AD3D5958F}" type="datetimeFigureOut">
              <a:rPr lang="es-PR" smtClean="0"/>
              <a:t>03/03/2018</a:t>
            </a:fld>
            <a:endParaRPr lang="es-P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9D495B-82D6-45B9-9E38-8D9265884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A3CE0-E948-4E5E-AFBA-C361A2433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FBA7-D211-4E58-908E-D6F7DE75561D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306763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C339F-A721-4888-8253-7AAC3F9A5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D75A08-3105-4328-825E-B26E89EE21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E649A1-9BA6-4E46-B248-7EB2347D56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3FB49A-B976-4E8C-8EAD-459DC632C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403A-821B-4C79-BFD5-7A4AD3D5958F}" type="datetimeFigureOut">
              <a:rPr lang="es-PR" smtClean="0"/>
              <a:t>03/03/2018</a:t>
            </a:fld>
            <a:endParaRPr lang="es-P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032B1C-7AD7-4DBA-96C2-7524870EA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DC8C64-FC10-4975-B03F-B67DEA0CE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FBA7-D211-4E58-908E-D6F7DE75561D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060779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B55ECD-C0B2-4C38-8F0E-5A44FA0F3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844E4D-1F8A-4D8E-B360-1416AA5113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6A3EEE-BDA1-4865-950A-0BB97F9169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B403A-821B-4C79-BFD5-7A4AD3D5958F}" type="datetimeFigureOut">
              <a:rPr lang="es-PR" smtClean="0"/>
              <a:t>03/03/2018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569E7-5925-44BD-8B43-5DB8E76B1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813D9-AF58-4BE4-8987-1A53C4A044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8FBA7-D211-4E58-908E-D6F7DE75561D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174104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AC088-3DA7-468B-A408-1C69DB9DF3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SUMA Y RESTA DE ENTEROS</a:t>
            </a:r>
            <a:endParaRPr lang="es-P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42F8A8-1CAA-4A81-86EE-DEEDC05754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937540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755F2-8ADE-438A-B716-CF124A406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142"/>
            <a:ext cx="10515600" cy="917575"/>
          </a:xfrm>
        </p:spPr>
        <p:txBody>
          <a:bodyPr/>
          <a:lstStyle/>
          <a:p>
            <a:r>
              <a:rPr lang="en-US" dirty="0"/>
              <a:t>REGLAS PARA SUMA ENTEROS</a:t>
            </a:r>
            <a:endParaRPr lang="es-P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3F6AF-7677-4CDA-A7B5-4111F6E56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751"/>
            <a:ext cx="10515600" cy="917575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/>
              <a:t>SIGNOS IGUALES SE HALLA LA SUMA Y SE MANTIENE EL MISMO SIGNO.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EAFA7BF-A2FF-4EC5-BC50-BF704CB09C09}"/>
                  </a:ext>
                </a:extLst>
              </p:cNvPr>
              <p:cNvSpPr txBox="1"/>
              <p:nvPr/>
            </p:nvSpPr>
            <p:spPr>
              <a:xfrm>
                <a:off x="6020499" y="2089678"/>
                <a:ext cx="3526172" cy="1114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 baseline="14000" dirty="0">
                        <a:latin typeface="Cambria Math" panose="02040503050406030204" pitchFamily="18" charset="0"/>
                      </a:rPr>
                      <m:t>+  </m:t>
                    </m:r>
                    <m:r>
                      <a:rPr lang="en-US" sz="3200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i="1" baseline="14000" dirty="0">
                        <a:latin typeface="Cambria Math" panose="02040503050406030204" pitchFamily="18" charset="0"/>
                      </a:rPr>
                      <m:t>  +</m:t>
                    </m:r>
                  </m:oMath>
                </a14:m>
                <a:r>
                  <a:rPr lang="en-US" sz="2000" dirty="0"/>
                  <a:t>    = SUMAR</a:t>
                </a:r>
              </a:p>
              <a:p>
                <a14:m>
                  <m:oMath xmlns:m="http://schemas.openxmlformats.org/officeDocument/2006/math">
                    <m:r>
                      <a:rPr lang="en-US" sz="3600" i="1" baseline="120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 </m:t>
                    </m:r>
                    <m:r>
                      <a:rPr lang="en-US" sz="3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3600" i="1" baseline="120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− </m:t>
                    </m:r>
                  </m:oMath>
                </a14:m>
                <a:r>
                  <a:rPr lang="en-US" sz="2000" dirty="0"/>
                  <a:t>  = SUMAR</a:t>
                </a:r>
                <a:endParaRPr lang="es-PR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EAFA7BF-A2FF-4EC5-BC50-BF704CB09C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0499" y="2089678"/>
                <a:ext cx="3526172" cy="1114664"/>
              </a:xfrm>
              <a:prstGeom prst="rect">
                <a:avLst/>
              </a:prstGeom>
              <a:blipFill>
                <a:blip r:embed="rId2"/>
                <a:stretch>
                  <a:fillRect b="-5464"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2E369E0-770F-45D6-A495-46F9916C62AD}"/>
                  </a:ext>
                </a:extLst>
              </p:cNvPr>
              <p:cNvSpPr txBox="1"/>
              <p:nvPr/>
            </p:nvSpPr>
            <p:spPr>
              <a:xfrm>
                <a:off x="1241570" y="2250235"/>
                <a:ext cx="4236441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1"/>
                <a:r>
                  <a:rPr lang="en-US" sz="2800" dirty="0"/>
                  <a:t>A. 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4 + 5 = 9</m:t>
                    </m:r>
                  </m:oMath>
                </a14:m>
                <a:endParaRPr lang="en-US" sz="2800" dirty="0"/>
              </a:p>
              <a:p>
                <a:pPr lvl="1"/>
                <a:r>
                  <a:rPr lang="en-US" sz="2800" dirty="0"/>
                  <a:t>B. 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−4 + −5  =  −9</m:t>
                    </m:r>
                  </m:oMath>
                </a14:m>
                <a:endParaRPr lang="es-PR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2E369E0-770F-45D6-A495-46F9916C62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1570" y="2250235"/>
                <a:ext cx="4236441" cy="954107"/>
              </a:xfrm>
              <a:prstGeom prst="rect">
                <a:avLst/>
              </a:prstGeom>
              <a:blipFill>
                <a:blip r:embed="rId3"/>
                <a:stretch>
                  <a:fillRect t="-5732" b="-17197"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C1BC852-9220-425A-9B38-8ADB45FAB1B0}"/>
              </a:ext>
            </a:extLst>
          </p:cNvPr>
          <p:cNvSpPr txBox="1">
            <a:spLocks/>
          </p:cNvSpPr>
          <p:nvPr/>
        </p:nvSpPr>
        <p:spPr>
          <a:xfrm>
            <a:off x="678808" y="3549206"/>
            <a:ext cx="10674991" cy="917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2) SIGNOS DIFERENTES </a:t>
            </a:r>
            <a:r>
              <a:rPr lang="en-US" sz="3200" i="1" u="sng" dirty="0"/>
              <a:t>RESTAR</a:t>
            </a:r>
            <a:r>
              <a:rPr lang="en-US" dirty="0"/>
              <a:t> EL MAYOR CON EL MENOR Y RESULTADO LLEVA EL SIGNO DEL VALOR ABSOLUTO MAYOR.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C500769-5E74-4FE3-82A3-1F508BC93B86}"/>
                  </a:ext>
                </a:extLst>
              </p:cNvPr>
              <p:cNvSpPr txBox="1"/>
              <p:nvPr/>
            </p:nvSpPr>
            <p:spPr>
              <a:xfrm>
                <a:off x="1166069" y="4564837"/>
                <a:ext cx="4236441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1"/>
                <a:r>
                  <a:rPr lang="en-US" sz="2800" dirty="0"/>
                  <a:t>A. 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4 + 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5 = 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2800" dirty="0"/>
              </a:p>
              <a:p>
                <a:pPr lvl="1"/>
                <a:r>
                  <a:rPr lang="en-US" sz="2800" dirty="0"/>
                  <a:t>B. 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−4 + 5  =  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s-PR" sz="28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C500769-5E74-4FE3-82A3-1F508BC93B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6069" y="4564837"/>
                <a:ext cx="4236441" cy="954107"/>
              </a:xfrm>
              <a:prstGeom prst="rect">
                <a:avLst/>
              </a:prstGeom>
              <a:blipFill>
                <a:blip r:embed="rId4"/>
                <a:stretch>
                  <a:fillRect t="-6410" b="-17949"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3D2D9A3-619E-4546-9E9E-5881E912221D}"/>
                  </a:ext>
                </a:extLst>
              </p:cNvPr>
              <p:cNvSpPr txBox="1"/>
              <p:nvPr/>
            </p:nvSpPr>
            <p:spPr>
              <a:xfrm>
                <a:off x="5777218" y="4611997"/>
                <a:ext cx="2695663" cy="1114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 baseline="14000" dirty="0" smtClean="0">
                        <a:latin typeface="Cambria Math" panose="02040503050406030204" pitchFamily="18" charset="0"/>
                      </a:rPr>
                      <m:t>+  </m:t>
                    </m:r>
                    <m:r>
                      <a:rPr lang="en-US" sz="3200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3200" i="1" baseline="1200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000" dirty="0"/>
                  <a:t>   =  RESTAR</a:t>
                </a:r>
              </a:p>
              <a:p>
                <a14:m>
                  <m:oMath xmlns:m="http://schemas.openxmlformats.org/officeDocument/2006/math">
                    <m:r>
                      <a:rPr lang="en-US" sz="3600" i="1" baseline="120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 </m:t>
                    </m:r>
                    <m:r>
                      <a:rPr lang="en-US" sz="3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600" i="1" baseline="14000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000" dirty="0"/>
                  <a:t>   =  RESTAR</a:t>
                </a:r>
                <a:endParaRPr lang="es-PR" sz="20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3D2D9A3-619E-4546-9E9E-5881E91222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7218" y="4611997"/>
                <a:ext cx="2695663" cy="1114664"/>
              </a:xfrm>
              <a:prstGeom prst="rect">
                <a:avLst/>
              </a:prstGeom>
              <a:blipFill>
                <a:blip r:embed="rId5"/>
                <a:stretch>
                  <a:fillRect b="-6044"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ight Brace 4">
            <a:extLst>
              <a:ext uri="{FF2B5EF4-FFF2-40B4-BE49-F238E27FC236}">
                <a16:creationId xmlns:a16="http://schemas.microsoft.com/office/drawing/2014/main" id="{03AF1B7C-CEC1-48F5-A536-C6D189C8C0BB}"/>
              </a:ext>
            </a:extLst>
          </p:cNvPr>
          <p:cNvSpPr/>
          <p:nvPr/>
        </p:nvSpPr>
        <p:spPr>
          <a:xfrm>
            <a:off x="8472881" y="4773336"/>
            <a:ext cx="374708" cy="917575"/>
          </a:xfrm>
          <a:prstGeom prst="rightBrace">
            <a:avLst>
              <a:gd name="adj1" fmla="val 49255"/>
              <a:gd name="adj2" fmla="val 4817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CC8FE4-7A8C-41A0-A51E-43A6A07987AC}"/>
              </a:ext>
            </a:extLst>
          </p:cNvPr>
          <p:cNvSpPr txBox="1"/>
          <p:nvPr/>
        </p:nvSpPr>
        <p:spPr>
          <a:xfrm>
            <a:off x="8861572" y="5041890"/>
            <a:ext cx="1982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Signo</a:t>
            </a:r>
            <a:r>
              <a:rPr lang="en-US" dirty="0"/>
              <a:t> del mayor</a:t>
            </a: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285997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7" grpId="0" build="p"/>
      <p:bldP spid="8" grpId="0"/>
      <p:bldP spid="9" grpId="0"/>
      <p:bldP spid="5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25DD6-EF12-4F02-8727-2C5B2DE24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PRÁCTICA</a:t>
            </a:r>
            <a:endParaRPr lang="es-P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1FCF11-3125-4CA1-878C-80C8EFCE28F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3582798" cy="4351338"/>
              </a:xfrm>
            </p:spPr>
            <p:txBody>
              <a:bodyPr/>
              <a:lstStyle/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10+8= </m:t>
                    </m:r>
                  </m:oMath>
                </a14:m>
                <a:endParaRPr lang="en-US" sz="3200" b="0" dirty="0">
                  <a:ea typeface="Cambria Math" panose="02040503050406030204" pitchFamily="18" charset="0"/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12 + 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−4 =</m:t>
                    </m:r>
                  </m:oMath>
                </a14:m>
                <a:endParaRPr lang="en-US" sz="3200" b="0" dirty="0">
                  <a:ea typeface="Cambria Math" panose="02040503050406030204" pitchFamily="18" charset="0"/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es-PR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 +  −10 =</m:t>
                    </m:r>
                  </m:oMath>
                </a14:m>
                <a:endParaRPr lang="en-US" sz="3200" b="0" dirty="0">
                  <a:ea typeface="Cambria Math" panose="02040503050406030204" pitchFamily="18" charset="0"/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5+9 =</m:t>
                    </m:r>
                  </m:oMath>
                </a14:m>
                <a:endParaRPr lang="en-US" sz="3200" b="0" dirty="0"/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−8 +  3 =</m:t>
                    </m:r>
                  </m:oMath>
                </a14:m>
                <a:endParaRPr lang="en-US" sz="3200" b="0" dirty="0">
                  <a:ea typeface="Cambria Math" panose="02040503050406030204" pitchFamily="18" charset="0"/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−20 +  −10 =</m:t>
                    </m:r>
                  </m:oMath>
                </a14:m>
                <a:endParaRPr lang="en-US" sz="3200" b="0" dirty="0"/>
              </a:p>
              <a:p>
                <a:pPr marL="514350" indent="-514350">
                  <a:buAutoNum type="arabicParenR"/>
                </a:pPr>
                <a:endParaRPr lang="es-P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1FCF11-3125-4CA1-878C-80C8EFCE28F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3582798" cy="435133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AA8604B-CC6B-4496-B4FC-22703AEE3552}"/>
                  </a:ext>
                </a:extLst>
              </p:cNvPr>
              <p:cNvSpPr txBox="1"/>
              <p:nvPr/>
            </p:nvSpPr>
            <p:spPr>
              <a:xfrm>
                <a:off x="3464654" y="1825625"/>
                <a:ext cx="11884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R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s-PR" sz="32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AA8604B-CC6B-4496-B4FC-22703AEE35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4654" y="1825625"/>
                <a:ext cx="1188440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57A3070-ABC5-4974-A7F1-8F1D2C074472}"/>
                  </a:ext>
                </a:extLst>
              </p:cNvPr>
              <p:cNvSpPr txBox="1"/>
              <p:nvPr/>
            </p:nvSpPr>
            <p:spPr>
              <a:xfrm>
                <a:off x="3707935" y="2320576"/>
                <a:ext cx="11884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s-PR" sz="32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57A3070-ABC5-4974-A7F1-8F1D2C0744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35" y="2320576"/>
                <a:ext cx="1188440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796ABDD-74EE-4A81-A0F3-524830D440AF}"/>
                  </a:ext>
                </a:extLst>
              </p:cNvPr>
              <p:cNvSpPr txBox="1"/>
              <p:nvPr/>
            </p:nvSpPr>
            <p:spPr>
              <a:xfrm>
                <a:off x="3942826" y="2922122"/>
                <a:ext cx="11884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R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15</m:t>
                      </m:r>
                    </m:oMath>
                  </m:oMathPara>
                </a14:m>
                <a:endParaRPr lang="es-PR" sz="32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796ABDD-74EE-4A81-A0F3-524830D440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2826" y="2922122"/>
                <a:ext cx="1188440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E1147AB-6EA5-42E0-9D37-2D4EBD011970}"/>
                  </a:ext>
                </a:extLst>
              </p:cNvPr>
              <p:cNvSpPr txBox="1"/>
              <p:nvPr/>
            </p:nvSpPr>
            <p:spPr>
              <a:xfrm>
                <a:off x="3113715" y="3506897"/>
                <a:ext cx="11884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14</m:t>
                      </m:r>
                    </m:oMath>
                  </m:oMathPara>
                </a14:m>
                <a:endParaRPr lang="es-PR" sz="32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E1147AB-6EA5-42E0-9D37-2D4EBD0119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3715" y="3506897"/>
                <a:ext cx="1188440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B350E7D-70AC-44F4-B23C-42FB021744A7}"/>
                  </a:ext>
                </a:extLst>
              </p:cNvPr>
              <p:cNvSpPr txBox="1"/>
              <p:nvPr/>
            </p:nvSpPr>
            <p:spPr>
              <a:xfrm>
                <a:off x="3707935" y="4091672"/>
                <a:ext cx="11884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R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s-PR" sz="32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B350E7D-70AC-44F4-B23C-42FB021744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35" y="4091672"/>
                <a:ext cx="1188440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08406A4-0953-4203-B159-90939753A456}"/>
                  </a:ext>
                </a:extLst>
              </p:cNvPr>
              <p:cNvSpPr txBox="1"/>
              <p:nvPr/>
            </p:nvSpPr>
            <p:spPr>
              <a:xfrm>
                <a:off x="4181912" y="4640729"/>
                <a:ext cx="11884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R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s-PR" sz="32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08406A4-0953-4203-B159-90939753A4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1912" y="4640729"/>
                <a:ext cx="1188440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7649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574AD-092F-436E-8308-F79A8599B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455"/>
            <a:ext cx="10515600" cy="985557"/>
          </a:xfrm>
        </p:spPr>
        <p:txBody>
          <a:bodyPr/>
          <a:lstStyle/>
          <a:p>
            <a:r>
              <a:rPr lang="en-US" dirty="0"/>
              <a:t>RESTA DE ENTEROS</a:t>
            </a:r>
            <a:endParaRPr lang="es-P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35A2E-256A-44A3-B6C0-652F9F99C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226" y="1159575"/>
            <a:ext cx="11165747" cy="25366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LA RESTA DE ENTEROS ES LO MISMO QUE SUMAR EL OPUESTO (</a:t>
            </a:r>
            <a:r>
              <a:rPr lang="en-US" dirty="0" err="1"/>
              <a:t>Contrario</a:t>
            </a:r>
            <a:r>
              <a:rPr lang="en-US" dirty="0"/>
              <a:t>)</a:t>
            </a:r>
          </a:p>
          <a:p>
            <a:pPr marL="514350" indent="-514350">
              <a:buAutoNum type="arabicParenR"/>
            </a:pPr>
            <a:r>
              <a:rPr lang="en-US" dirty="0"/>
              <a:t>DEJAR EL PRIMER NÚMERO IGUAL</a:t>
            </a:r>
          </a:p>
          <a:p>
            <a:pPr marL="514350" indent="-514350">
              <a:buAutoNum type="arabicParenR"/>
            </a:pPr>
            <a:r>
              <a:rPr lang="en-US" dirty="0"/>
              <a:t>CAMBIAR EL SIGNO DE RESTA POR SUMA</a:t>
            </a:r>
          </a:p>
          <a:p>
            <a:pPr marL="514350" indent="-514350">
              <a:buAutoNum type="arabicParenR"/>
            </a:pPr>
            <a:r>
              <a:rPr lang="en-US" dirty="0"/>
              <a:t>ESCRIBIR EL OPUESTO DEL SEGUNDO NÚMERO.</a:t>
            </a:r>
          </a:p>
          <a:p>
            <a:pPr marL="1428750" lvl="2" indent="-514350">
              <a:buAutoNum type="alphaLcPeriod"/>
            </a:pPr>
            <a:r>
              <a:rPr lang="en-US" sz="2800" dirty="0"/>
              <a:t>OPUESTO ES CAMBIAR EL SIGNO</a:t>
            </a:r>
          </a:p>
          <a:p>
            <a:pPr marL="514350" indent="-514350">
              <a:buAutoNum type="arabicParenR"/>
            </a:pPr>
            <a:r>
              <a:rPr lang="en-US" dirty="0"/>
              <a:t>APLICAR LA REGLA DE SUMA</a:t>
            </a:r>
            <a:endParaRPr lang="es-P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7FB7FCE-613D-4822-8EDA-80D03E4F1767}"/>
                  </a:ext>
                </a:extLst>
              </p:cNvPr>
              <p:cNvSpPr txBox="1"/>
              <p:nvPr/>
            </p:nvSpPr>
            <p:spPr>
              <a:xfrm>
                <a:off x="590027" y="3696225"/>
                <a:ext cx="2801923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EJEMPLO:</a:t>
                </a:r>
              </a:p>
              <a:p>
                <a:r>
                  <a:rPr lang="en-US" sz="3200" dirty="0"/>
                  <a:t>1)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10  −  5</m:t>
                    </m:r>
                  </m:oMath>
                </a14:m>
                <a:endParaRPr lang="es-PR" sz="32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7FB7FCE-613D-4822-8EDA-80D03E4F17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027" y="3696225"/>
                <a:ext cx="2801923" cy="1077218"/>
              </a:xfrm>
              <a:prstGeom prst="rect">
                <a:avLst/>
              </a:prstGeom>
              <a:blipFill>
                <a:blip r:embed="rId2"/>
                <a:stretch>
                  <a:fillRect l="-5664" t="-7345" b="-18079"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38C708A8-A21D-4FE7-AD08-55665A139426}"/>
              </a:ext>
            </a:extLst>
          </p:cNvPr>
          <p:cNvGrpSpPr/>
          <p:nvPr/>
        </p:nvGrpSpPr>
        <p:grpSpPr>
          <a:xfrm>
            <a:off x="3391950" y="4714718"/>
            <a:ext cx="1392572" cy="643499"/>
            <a:chOff x="3391950" y="4714718"/>
            <a:chExt cx="1392572" cy="64349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767FACA9-9657-4682-B6AB-B172C3032067}"/>
                    </a:ext>
                  </a:extLst>
                </p:cNvPr>
                <p:cNvSpPr txBox="1"/>
                <p:nvPr/>
              </p:nvSpPr>
              <p:spPr>
                <a:xfrm>
                  <a:off x="3391950" y="4773442"/>
                  <a:ext cx="139257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=  </m:t>
                        </m:r>
                        <m:r>
                          <a:rPr lang="en-US" sz="3200" b="1" i="1" baseline="16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oMath>
                    </m:oMathPara>
                  </a14:m>
                  <a:endParaRPr lang="es-PR" sz="2000" dirty="0"/>
                </a:p>
              </p:txBody>
            </p:sp>
          </mc:Choice>
          <mc:Fallback xmlns="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767FACA9-9657-4682-B6AB-B172C303206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91950" y="4773442"/>
                  <a:ext cx="1392572" cy="584775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P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D0A3B256-145B-40A2-80E5-F1E558EEDE27}"/>
                    </a:ext>
                  </a:extLst>
                </p:cNvPr>
                <p:cNvSpPr txBox="1"/>
                <p:nvPr/>
              </p:nvSpPr>
              <p:spPr>
                <a:xfrm>
                  <a:off x="3730304" y="4714718"/>
                  <a:ext cx="866863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PR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oMath>
                    </m:oMathPara>
                  </a14:m>
                  <a:endParaRPr lang="es-PR" sz="28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D0A3B256-145B-40A2-80E5-F1E558EEDE2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30304" y="4714718"/>
                  <a:ext cx="866863" cy="52322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P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7C1F37F0-FAFF-45A3-890B-AD7C5EB6A47A}"/>
              </a:ext>
            </a:extLst>
          </p:cNvPr>
          <p:cNvGrpSpPr/>
          <p:nvPr/>
        </p:nvGrpSpPr>
        <p:grpSpPr>
          <a:xfrm>
            <a:off x="838201" y="4723107"/>
            <a:ext cx="2399950" cy="635111"/>
            <a:chOff x="838201" y="4723107"/>
            <a:chExt cx="2399950" cy="63511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468AA210-A2F8-4981-B00A-6CC81FECB9B9}"/>
                    </a:ext>
                  </a:extLst>
                </p:cNvPr>
                <p:cNvSpPr txBox="1"/>
                <p:nvPr/>
              </p:nvSpPr>
              <p:spPr>
                <a:xfrm>
                  <a:off x="838201" y="4773443"/>
                  <a:ext cx="239995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/>
                    <a:t>  </a:t>
                  </a:r>
                  <a14:m>
                    <m:oMath xmlns:m="http://schemas.openxmlformats.org/officeDocument/2006/math">
                      <m:r>
                        <a:rPr lang="en-US" sz="3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10 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  </m:t>
                      </m:r>
                      <m:r>
                        <a:rPr lang="en-US" sz="3200" b="1" i="1" baseline="1400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a14:m>
                  <a:endParaRPr lang="es-PR" sz="3200" dirty="0"/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468AA210-A2F8-4981-B00A-6CC81FECB9B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8201" y="4773443"/>
                  <a:ext cx="2399950" cy="58477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P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582CBB55-5EF6-41D4-B2A9-B4F3862EA61B}"/>
                    </a:ext>
                  </a:extLst>
                </p:cNvPr>
                <p:cNvSpPr txBox="1"/>
                <p:nvPr/>
              </p:nvSpPr>
              <p:spPr>
                <a:xfrm>
                  <a:off x="2371288" y="4723107"/>
                  <a:ext cx="866863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PR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oMath>
                    </m:oMathPara>
                  </a14:m>
                  <a:endParaRPr lang="es-PR" sz="28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582CBB55-5EF6-41D4-B2A9-B4F3862EA61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71288" y="4723107"/>
                  <a:ext cx="866863" cy="52322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P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43079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25DD6-EF12-4F02-8727-2C5B2DE24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612" y="-83251"/>
            <a:ext cx="10515600" cy="1325563"/>
          </a:xfrm>
        </p:spPr>
        <p:txBody>
          <a:bodyPr/>
          <a:lstStyle/>
          <a:p>
            <a:r>
              <a:rPr lang="en-US" dirty="0"/>
              <a:t>PRÁCTICA</a:t>
            </a:r>
            <a:endParaRPr lang="es-P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1FCF11-3125-4CA1-878C-80C8EFCE28F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039906"/>
                <a:ext cx="5786718" cy="5468470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⎺10−8= </m:t>
                    </m:r>
                  </m:oMath>
                </a14:m>
                <a:endParaRPr lang="en-US" sz="3200" b="0" dirty="0">
                  <a:ea typeface="Cambria Math" panose="02040503050406030204" pitchFamily="18" charset="0"/>
                </a:endParaRPr>
              </a:p>
              <a:p>
                <a:pPr marL="514350" indent="-514350">
                  <a:buAutoNum type="arabicParenR"/>
                </a:pPr>
                <a:endParaRPr lang="en-US" sz="3200" b="0" dirty="0">
                  <a:ea typeface="Cambria Math" panose="02040503050406030204" pitchFamily="18" charset="0"/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12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−⎺4 =</m:t>
                    </m:r>
                  </m:oMath>
                </a14:m>
                <a:endParaRPr lang="en-US" sz="3200" b="0" dirty="0">
                  <a:ea typeface="Cambria Math" panose="02040503050406030204" pitchFamily="18" charset="0"/>
                </a:endParaRPr>
              </a:p>
              <a:p>
                <a:pPr marL="514350" indent="-514350">
                  <a:buAutoNum type="arabicParenR"/>
                </a:pPr>
                <a:endParaRPr lang="en-US" sz="3200" b="0" dirty="0">
                  <a:ea typeface="Cambria Math" panose="02040503050406030204" pitchFamily="18" charset="0"/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⎺5−⎺10 =</m:t>
                    </m:r>
                  </m:oMath>
                </a14:m>
                <a:endParaRPr lang="en-US" sz="3200" b="0" dirty="0">
                  <a:ea typeface="Cambria Math" panose="02040503050406030204" pitchFamily="18" charset="0"/>
                </a:endParaRPr>
              </a:p>
              <a:p>
                <a:pPr marL="514350" indent="-514350">
                  <a:buAutoNum type="arabicParenR"/>
                </a:pPr>
                <a:endParaRPr lang="en-US" sz="3200" b="0" dirty="0">
                  <a:ea typeface="Cambria Math" panose="02040503050406030204" pitchFamily="18" charset="0"/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9 =</m:t>
                    </m:r>
                  </m:oMath>
                </a14:m>
                <a:endParaRPr lang="en-US" sz="3200" b="0" dirty="0"/>
              </a:p>
              <a:p>
                <a:pPr marL="514350" indent="-514350">
                  <a:buAutoNum type="arabicParenR"/>
                </a:pPr>
                <a:endParaRPr lang="en-US" sz="3200" b="0" dirty="0"/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⎺8−3 =</m:t>
                    </m:r>
                  </m:oMath>
                </a14:m>
                <a:endParaRPr lang="en-US" sz="3200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3200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1FCF11-3125-4CA1-878C-80C8EFCE28F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039906"/>
                <a:ext cx="5786718" cy="546847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2284077-2117-451D-B333-1670C684D7EF}"/>
                  </a:ext>
                </a:extLst>
              </p:cNvPr>
              <p:cNvSpPr txBox="1"/>
              <p:nvPr/>
            </p:nvSpPr>
            <p:spPr>
              <a:xfrm>
                <a:off x="1156447" y="1503695"/>
                <a:ext cx="279698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⎺10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⎺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8= </m:t>
                      </m:r>
                    </m:oMath>
                  </m:oMathPara>
                </a14:m>
                <a:endParaRPr lang="en-US" sz="320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2284077-2117-451D-B333-1670C684D7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6447" y="1503695"/>
                <a:ext cx="2796988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66FE7F0-2D4B-4425-9FD0-07327F979360}"/>
                  </a:ext>
                </a:extLst>
              </p:cNvPr>
              <p:cNvSpPr txBox="1"/>
              <p:nvPr/>
            </p:nvSpPr>
            <p:spPr>
              <a:xfrm>
                <a:off x="3359215" y="1503695"/>
                <a:ext cx="11884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R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18</m:t>
                      </m:r>
                    </m:oMath>
                  </m:oMathPara>
                </a14:m>
                <a:endParaRPr lang="es-PR" sz="32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66FE7F0-2D4B-4425-9FD0-07327F9793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9215" y="1503695"/>
                <a:ext cx="1188440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26FCAE-2377-4F40-B492-CFD6EE581720}"/>
                  </a:ext>
                </a:extLst>
              </p:cNvPr>
              <p:cNvSpPr txBox="1"/>
              <p:nvPr/>
            </p:nvSpPr>
            <p:spPr>
              <a:xfrm>
                <a:off x="1066800" y="2662404"/>
                <a:ext cx="279698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 =</m:t>
                      </m:r>
                    </m:oMath>
                  </m:oMathPara>
                </a14:m>
                <a:endParaRPr lang="en-US" sz="3200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26FCAE-2377-4F40-B492-CFD6EE5817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2662404"/>
                <a:ext cx="2796988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99CF6EC-7F4D-4F87-B408-BF375CF958E9}"/>
                  </a:ext>
                </a:extLst>
              </p:cNvPr>
              <p:cNvSpPr txBox="1"/>
              <p:nvPr/>
            </p:nvSpPr>
            <p:spPr>
              <a:xfrm>
                <a:off x="3359215" y="2662404"/>
                <a:ext cx="11884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R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16</m:t>
                      </m:r>
                    </m:oMath>
                  </m:oMathPara>
                </a14:m>
                <a:endParaRPr lang="es-PR" sz="32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99CF6EC-7F4D-4F87-B408-BF375CF958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9215" y="2662404"/>
                <a:ext cx="1188440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CD3FA26-D9E9-4999-AF9C-2169B55FDF9B}"/>
                  </a:ext>
                </a:extLst>
              </p:cNvPr>
              <p:cNvSpPr txBox="1"/>
              <p:nvPr/>
            </p:nvSpPr>
            <p:spPr>
              <a:xfrm>
                <a:off x="1066800" y="3774141"/>
                <a:ext cx="279698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⎺5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10 =</m:t>
                      </m:r>
                    </m:oMath>
                  </m:oMathPara>
                </a14:m>
                <a:endParaRPr lang="en-US" sz="3200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CD3FA26-D9E9-4999-AF9C-2169B55FDF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3774141"/>
                <a:ext cx="2796988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912A040-EF11-4B88-BFEC-9A54074C242E}"/>
                  </a:ext>
                </a:extLst>
              </p:cNvPr>
              <p:cNvSpPr txBox="1"/>
              <p:nvPr/>
            </p:nvSpPr>
            <p:spPr>
              <a:xfrm>
                <a:off x="3359215" y="3787823"/>
                <a:ext cx="11884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R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s-PR" sz="32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912A040-EF11-4B88-BFEC-9A54074C24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9215" y="3787823"/>
                <a:ext cx="1188440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5BEF0C4-B36A-4ADB-8469-BD60E1D96558}"/>
                  </a:ext>
                </a:extLst>
              </p:cNvPr>
              <p:cNvSpPr txBox="1"/>
              <p:nvPr/>
            </p:nvSpPr>
            <p:spPr>
              <a:xfrm>
                <a:off x="934571" y="4914348"/>
                <a:ext cx="279698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⎺</m:t>
                      </m:r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en-US" sz="320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5BEF0C4-B36A-4ADB-8469-BD60E1D965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571" y="4914348"/>
                <a:ext cx="2796988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02CCCCC-3DFD-4DB5-AECB-D9BD47979277}"/>
                  </a:ext>
                </a:extLst>
              </p:cNvPr>
              <p:cNvSpPr txBox="1"/>
              <p:nvPr/>
            </p:nvSpPr>
            <p:spPr>
              <a:xfrm>
                <a:off x="3063380" y="4885878"/>
                <a:ext cx="11884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R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s-PR" sz="32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02CCCCC-3DFD-4DB5-AECB-D9BD479792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3380" y="4885878"/>
                <a:ext cx="1188440" cy="5847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8E95A67-BD9D-4D1A-8EF5-B21BC4FF76ED}"/>
                  </a:ext>
                </a:extLst>
              </p:cNvPr>
              <p:cNvSpPr txBox="1"/>
              <p:nvPr/>
            </p:nvSpPr>
            <p:spPr>
              <a:xfrm>
                <a:off x="995083" y="6026085"/>
                <a:ext cx="279698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⎺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⎺</m:t>
                      </m:r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en-US" sz="320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8E95A67-BD9D-4D1A-8EF5-B21BC4FF76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5083" y="6026085"/>
                <a:ext cx="2796988" cy="5847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9F2C5A0-DF48-4688-8845-5DB26C060409}"/>
                  </a:ext>
                </a:extLst>
              </p:cNvPr>
              <p:cNvSpPr txBox="1"/>
              <p:nvPr/>
            </p:nvSpPr>
            <p:spPr>
              <a:xfrm>
                <a:off x="3137339" y="5983933"/>
                <a:ext cx="11884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R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11</m:t>
                      </m:r>
                    </m:oMath>
                  </m:oMathPara>
                </a14:m>
                <a:endParaRPr lang="es-PR" sz="32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9F2C5A0-DF48-4688-8845-5DB26C0604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7339" y="5983933"/>
                <a:ext cx="1188440" cy="58477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906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08BE6-5594-47B9-AA7E-81D43C84A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153" y="268381"/>
            <a:ext cx="10515600" cy="1091542"/>
          </a:xfrm>
        </p:spPr>
        <p:txBody>
          <a:bodyPr/>
          <a:lstStyle/>
          <a:p>
            <a:r>
              <a:rPr lang="en-US" dirty="0"/>
              <a:t>MULTIPLICACIÓN DE FRACCIONES</a:t>
            </a:r>
            <a:endParaRPr lang="es-P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821BE83-ABBE-4331-B267-44C8A392EB7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2075329" cy="152717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PR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PR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s-PR" sz="4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</m:t>
                      </m:r>
                    </m:oMath>
                  </m:oMathPara>
                </a14:m>
                <a:endParaRPr lang="es-P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821BE83-ABBE-4331-B267-44C8A392EB7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2075329" cy="152717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1E68290-C598-46C6-9C78-4A81C969A22E}"/>
                  </a:ext>
                </a:extLst>
              </p:cNvPr>
              <p:cNvSpPr txBox="1"/>
              <p:nvPr/>
            </p:nvSpPr>
            <p:spPr>
              <a:xfrm>
                <a:off x="2743201" y="1789765"/>
                <a:ext cx="1573306" cy="12488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3∙2</m:t>
                          </m:r>
                        </m:num>
                        <m:den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4∙5</m:t>
                          </m:r>
                        </m:den>
                      </m:f>
                    </m:oMath>
                  </m:oMathPara>
                </a14:m>
                <a:endParaRPr lang="es-PR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1E68290-C598-46C6-9C78-4A81C969A2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1" y="1789765"/>
                <a:ext cx="1573306" cy="12488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6DDE933-DD5F-441B-AE9C-54D1A59C831D}"/>
                  </a:ext>
                </a:extLst>
              </p:cNvPr>
              <p:cNvSpPr txBox="1"/>
              <p:nvPr/>
            </p:nvSpPr>
            <p:spPr>
              <a:xfrm>
                <a:off x="4129367" y="1789764"/>
                <a:ext cx="1445558" cy="12488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s-PR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6DDE933-DD5F-441B-AE9C-54D1A59C83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9367" y="1789764"/>
                <a:ext cx="1445558" cy="124880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6023510-A898-4CA6-8891-E85EEB28EA42}"/>
                  </a:ext>
                </a:extLst>
              </p:cNvPr>
              <p:cNvSpPr txBox="1"/>
              <p:nvPr/>
            </p:nvSpPr>
            <p:spPr>
              <a:xfrm>
                <a:off x="5574925" y="1770899"/>
                <a:ext cx="912159" cy="1244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÷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4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÷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PR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6023510-A898-4CA6-8891-E85EEB28EA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4925" y="1770899"/>
                <a:ext cx="912159" cy="124482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F52DF83-DA38-4EE7-99E1-FC44EC896A46}"/>
                  </a:ext>
                </a:extLst>
              </p:cNvPr>
              <p:cNvSpPr txBox="1"/>
              <p:nvPr/>
            </p:nvSpPr>
            <p:spPr>
              <a:xfrm>
                <a:off x="6333564" y="1674155"/>
                <a:ext cx="1869142" cy="13644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s-PR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F52DF83-DA38-4EE7-99E1-FC44EC896A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3564" y="1674155"/>
                <a:ext cx="1869142" cy="136441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3950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43C2A-14B4-401F-BD97-1806EFB42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518" y="167903"/>
            <a:ext cx="10515600" cy="1078192"/>
          </a:xfrm>
        </p:spPr>
        <p:txBody>
          <a:bodyPr/>
          <a:lstStyle/>
          <a:p>
            <a:r>
              <a:rPr lang="en-US" dirty="0"/>
              <a:t>DIVIDIR FRACCIONES</a:t>
            </a:r>
            <a:endParaRPr lang="es-P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2D60ACD5-F8FF-4299-B72F-72C478B96C6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58906" y="2834207"/>
                <a:ext cx="2075329" cy="152717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PR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4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PR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US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s-PR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</m:t>
                      </m:r>
                    </m:oMath>
                  </m:oMathPara>
                </a14:m>
                <a:endParaRPr lang="es-PR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2D60ACD5-F8FF-4299-B72F-72C478B96C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906" y="2834207"/>
                <a:ext cx="2075329" cy="15271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F3C8170-325B-40D5-B485-4524A3C826A6}"/>
                  </a:ext>
                </a:extLst>
              </p:cNvPr>
              <p:cNvSpPr txBox="1"/>
              <p:nvPr/>
            </p:nvSpPr>
            <p:spPr>
              <a:xfrm>
                <a:off x="4693023" y="2765796"/>
                <a:ext cx="1573306" cy="12613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3∙</m:t>
                          </m:r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4∙</m:t>
                          </m:r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PR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F3C8170-325B-40D5-B485-4524A3C826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3023" y="2765796"/>
                <a:ext cx="1573306" cy="12613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5C1B72D-989A-486C-B3CE-964F27BF5401}"/>
                  </a:ext>
                </a:extLst>
              </p:cNvPr>
              <p:cNvSpPr txBox="1"/>
              <p:nvPr/>
            </p:nvSpPr>
            <p:spPr>
              <a:xfrm>
                <a:off x="5935755" y="2796746"/>
                <a:ext cx="1445558" cy="1378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𝟏𝟓</m:t>
                          </m:r>
                        </m:num>
                        <m:den>
                          <m: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s-PR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5C1B72D-989A-486C-B3CE-964F27BF54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5755" y="2796746"/>
                <a:ext cx="1445558" cy="13784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9D9D3FBA-9CD3-4690-86F3-C5BDD64A1F38}"/>
              </a:ext>
            </a:extLst>
          </p:cNvPr>
          <p:cNvSpPr txBox="1"/>
          <p:nvPr/>
        </p:nvSpPr>
        <p:spPr>
          <a:xfrm>
            <a:off x="519952" y="1111624"/>
            <a:ext cx="100404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DIVIDIR FRACCIONES ES LO MISMO QUE MULTIPLICAR POR EL RECÍPROCO.</a:t>
            </a:r>
          </a:p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(RECÍPROCO ES INVERTIR LA FRACCIÓN)</a:t>
            </a:r>
            <a:endParaRPr lang="es-PR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8775D029-89CE-4C8E-8D99-B61B8298FBF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868708" y="2821779"/>
                <a:ext cx="2075329" cy="152717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PR" sz="4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4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PR" sz="4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s-PR" sz="4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4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4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PR" dirty="0"/>
              </a:p>
            </p:txBody>
          </p:sp>
        </mc:Choice>
        <mc:Fallback xmlns="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8775D029-89CE-4C8E-8D99-B61B8298FB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8708" y="2821779"/>
                <a:ext cx="2075329" cy="15271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8FFB84AA-27D9-4AAA-B072-2EE13E915338}"/>
              </a:ext>
            </a:extLst>
          </p:cNvPr>
          <p:cNvSpPr txBox="1"/>
          <p:nvPr/>
        </p:nvSpPr>
        <p:spPr>
          <a:xfrm>
            <a:off x="7509061" y="2892868"/>
            <a:ext cx="396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No </a:t>
            </a:r>
            <a:r>
              <a:rPr lang="en-US" sz="2800" dirty="0" err="1"/>
              <a:t>simplifica</a:t>
            </a:r>
            <a:r>
              <a:rPr lang="en-US" sz="2800" dirty="0"/>
              <a:t> </a:t>
            </a:r>
            <a:r>
              <a:rPr lang="en-US" sz="2800" dirty="0" err="1"/>
              <a:t>porque</a:t>
            </a:r>
            <a:r>
              <a:rPr lang="en-US" sz="2800" dirty="0"/>
              <a:t> NO hay un </a:t>
            </a:r>
            <a:r>
              <a:rPr lang="en-US" sz="2800" dirty="0" err="1"/>
              <a:t>número</a:t>
            </a:r>
            <a:r>
              <a:rPr lang="en-US" sz="2800" dirty="0"/>
              <a:t> que </a:t>
            </a:r>
            <a:r>
              <a:rPr lang="en-US" sz="2800" dirty="0" err="1"/>
              <a:t>los</a:t>
            </a:r>
            <a:r>
              <a:rPr lang="en-US" sz="2800" dirty="0"/>
              <a:t> </a:t>
            </a:r>
            <a:r>
              <a:rPr lang="en-US" sz="2800" dirty="0" err="1"/>
              <a:t>divida</a:t>
            </a:r>
            <a:r>
              <a:rPr lang="en-US" sz="2800" dirty="0"/>
              <a:t> a ambos</a:t>
            </a:r>
            <a:r>
              <a:rPr lang="en-US" dirty="0"/>
              <a:t>.</a:t>
            </a: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3618664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319</Words>
  <Application>Microsoft Office PowerPoint</Application>
  <PresentationFormat>Widescreen</PresentationFormat>
  <Paragraphs>73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SUMA Y RESTA DE ENTEROS</vt:lpstr>
      <vt:lpstr>REGLAS PARA SUMA ENTEROS</vt:lpstr>
      <vt:lpstr>PRÁCTICA</vt:lpstr>
      <vt:lpstr>RESTA DE ENTEROS</vt:lpstr>
      <vt:lpstr>PRÁCTICA</vt:lpstr>
      <vt:lpstr>MULTIPLICACIÓN DE FRACCIONES</vt:lpstr>
      <vt:lpstr>DIVIDIR FRACCIONES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SUMA Y RESTA DE ENTEROS</dc:title>
  <dc:creator>Samuel Velez Garcia</dc:creator>
  <cp:lastModifiedBy>Samuel Velez Garcia</cp:lastModifiedBy>
  <cp:revision>8</cp:revision>
  <dcterms:created xsi:type="dcterms:W3CDTF">2018-03-03T19:54:55Z</dcterms:created>
  <dcterms:modified xsi:type="dcterms:W3CDTF">2018-03-03T21:01:38Z</dcterms:modified>
</cp:coreProperties>
</file>