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3B5F55-1EAD-809B-AA19-8287D860B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788E30-470A-54DC-7754-FEA6F270B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2CBBA7-2A48-3B19-78E7-ACE169F0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A9E-55D7-4106-8868-301E46398EA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6721C5-9558-F4FF-D448-15993A10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FE68F8-E37D-AFBC-F49C-80C9F5BA6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1F6D-622A-4F23-8CE9-A1C6BE1955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2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35F4E-D4EB-DC3C-7AD3-D63E5772A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77008E-FF4D-5F0E-1A60-4539C1C16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6FC4BC-23BD-2DB6-321A-CD520F99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A9E-55D7-4106-8868-301E46398EA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39AF5-FD20-237E-B133-9EB9FA81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1E1D27-0B52-7291-DFBE-8749C053F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1F6D-622A-4F23-8CE9-A1C6BE1955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0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559D70-0037-B50A-BE72-8E1C7868E8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A7A1AC-6DE7-AD9A-4D42-2F8F4E19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3DC456-8A91-AF44-894C-C21DA35E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A9E-55D7-4106-8868-301E46398EA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BAC803-953E-EC37-6243-9D5B0D035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8A7788-2468-F365-8098-C712B140E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1F6D-622A-4F23-8CE9-A1C6BE1955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837D8-EA2B-EB3B-6F0F-FDDF03222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DF7254-F083-D6E0-F747-04EA5B5FF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7DEAAF-AF48-09E5-C984-D210A44A7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A9E-55D7-4106-8868-301E46398EA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799151-1A1B-BBF4-484B-B69C485E5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4A5B84-20C0-E395-0F35-58DEC0DBF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1F6D-622A-4F23-8CE9-A1C6BE1955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5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1D866-E64A-C4B3-8B87-7ECA4BA8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A3E457-F5C3-2A07-1452-C67693EB1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653FA1-AF2B-95C6-ECF0-857C016E6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A9E-55D7-4106-8868-301E46398EA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7D6668-0B7F-E4AB-7FD4-D454DCECE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B9C870-F71A-453F-287F-8E61F0E40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1F6D-622A-4F23-8CE9-A1C6BE1955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DF4357-12A1-93F4-47D5-2F92DD6D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D1409E-3D5C-0AF8-968D-B0A7248DF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27C52D-7F23-C837-73F1-6540FFA60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89411F-8CA5-C2B8-723B-D71D2542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A9E-55D7-4106-8868-301E46398EA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5FFDC2-B4E2-5E94-28A3-FA2B2FF15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968E9D-0F2C-9E4B-8A21-30C812AC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1F6D-622A-4F23-8CE9-A1C6BE1955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2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544C5-9874-F11B-F419-7AFF176B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20A9C1-6915-35C1-0E8C-7D21419CE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D3E63A-A7D9-1E2B-968D-4B8E15394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4378B9-A777-88BB-1D00-4AB91E46E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CBE725-D64B-5898-DCE3-66DACA10A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954E071-D360-02EE-B1EF-7046409B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A9E-55D7-4106-8868-301E46398EA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3480DB1-5D8A-2436-A89D-0BAAAC279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1BEF1C-F407-75EE-823F-ABDA68DC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1F6D-622A-4F23-8CE9-A1C6BE1955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9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861FB9-5C5C-BE5C-6C38-88B106A7D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65D3A0-46CE-988D-D177-06525F117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A9E-55D7-4106-8868-301E46398EA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231B767-01C2-EF38-DBC9-432F416C6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450BF0-45A7-9F35-FDEB-360B315F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1F6D-622A-4F23-8CE9-A1C6BE1955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3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18C054-5C66-511D-73B8-DBDE274BC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A9E-55D7-4106-8868-301E46398EA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02FFD0-1670-7E8D-7340-3F4ABF42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D91D04-E170-2E27-16AF-7D488F4E6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1F6D-622A-4F23-8CE9-A1C6BE1955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4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348ED-5790-FA37-0B88-2A6DB630E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CD3910-4CB6-9DD9-B064-0B923384D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7A3AA7-5C21-3675-A72D-34581F188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EF3DFC-9439-4B06-2F6A-4676E40EB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A9E-55D7-4106-8868-301E46398EA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BB9EC-7260-0970-C6B0-0B7BF5099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F86FD5-BD71-C93F-E7A9-9653BEE4A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1F6D-622A-4F23-8CE9-A1C6BE1955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9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2868A-49BC-8894-3DC6-D1D551BA4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341939C-033F-6039-57F4-16DCF81A5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78069D-0286-D696-4B54-1DBC310AB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00F1CD-0F03-46D2-8AB5-F9EF463F5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A9E-55D7-4106-8868-301E46398EA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51F681-5D17-E65D-123A-0C9E41B56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072E9D-0C5E-1600-18E0-BBACCC35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1F6D-622A-4F23-8CE9-A1C6BE1955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1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C6C7DA-EA5B-A62E-BBB5-5688F121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3DF432-C749-AAB0-2927-D4E072868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86887E-31E3-8C9F-8A98-D9EEC6B47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AEA9E-55D7-4106-8868-301E46398EA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61C260-D98E-5ABE-DC20-AE18D687B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73B2E6-D5CA-F8A7-2BAF-05BD8580E6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51F6D-622A-4F23-8CE9-A1C6BE1955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3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F5720-7A49-112C-4E59-92AD830587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Evaluar</a:t>
            </a:r>
            <a:r>
              <a:rPr lang="en-US" dirty="0"/>
              <a:t> </a:t>
            </a:r>
            <a:r>
              <a:rPr lang="en-US" dirty="0" err="1"/>
              <a:t>Expresiones</a:t>
            </a:r>
            <a:r>
              <a:rPr lang="en-US" dirty="0"/>
              <a:t> </a:t>
            </a:r>
            <a:r>
              <a:rPr lang="en-US" dirty="0" err="1"/>
              <a:t>Algebraicas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241251-8013-573D-5541-E0D4156AD2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7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F00E3-57D3-4762-188A-CF4B96702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85" y="365125"/>
            <a:ext cx="11000715" cy="1708119"/>
          </a:xfrm>
        </p:spPr>
        <p:txBody>
          <a:bodyPr/>
          <a:lstStyle/>
          <a:p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Evaluar</a:t>
            </a:r>
            <a:r>
              <a:rPr lang="en-US" dirty="0"/>
              <a:t>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/>
              <a:t>darle</a:t>
            </a:r>
            <a:r>
              <a:rPr lang="en-US" dirty="0"/>
              <a:t> un valor a la variable y resolver 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orden</a:t>
            </a:r>
            <a:r>
              <a:rPr lang="en-US" dirty="0"/>
              <a:t> de </a:t>
            </a:r>
            <a:r>
              <a:rPr lang="en-US" dirty="0" err="1"/>
              <a:t>operaciones</a:t>
            </a:r>
            <a:endParaRPr lang="en-US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D9F23EE5-888D-F1C2-78BB-59B289E2B3B4}"/>
              </a:ext>
            </a:extLst>
          </p:cNvPr>
          <p:cNvSpPr txBox="1">
            <a:spLocks/>
          </p:cNvSpPr>
          <p:nvPr/>
        </p:nvSpPr>
        <p:spPr>
          <a:xfrm>
            <a:off x="353086" y="2073244"/>
            <a:ext cx="11612578" cy="441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Orden de </a:t>
            </a:r>
            <a:r>
              <a:rPr lang="en-US" dirty="0" err="1"/>
              <a:t>Operaciones</a:t>
            </a:r>
            <a:endParaRPr lang="en-US" dirty="0"/>
          </a:p>
          <a:p>
            <a:pPr marL="742950" indent="-742950">
              <a:buAutoNum type="arabicParenR"/>
            </a:pPr>
            <a:r>
              <a:rPr lang="en-US" dirty="0"/>
              <a:t>P – </a:t>
            </a:r>
            <a:r>
              <a:rPr lang="en-US" dirty="0" err="1"/>
              <a:t>Paréntesis</a:t>
            </a:r>
            <a:endParaRPr lang="en-US" dirty="0"/>
          </a:p>
          <a:p>
            <a:pPr marL="742950" indent="-742950">
              <a:buAutoNum type="arabicParenR"/>
            </a:pPr>
            <a:r>
              <a:rPr lang="en-US" dirty="0"/>
              <a:t>E – </a:t>
            </a:r>
            <a:r>
              <a:rPr lang="en-US" dirty="0" err="1"/>
              <a:t>Exponente</a:t>
            </a:r>
            <a:endParaRPr lang="en-US" dirty="0"/>
          </a:p>
          <a:p>
            <a:pPr marL="742950" indent="-742950">
              <a:buAutoNum type="arabicParenR"/>
            </a:pPr>
            <a:r>
              <a:rPr lang="en-US" dirty="0"/>
              <a:t>M – </a:t>
            </a:r>
            <a:r>
              <a:rPr lang="en-US" dirty="0" err="1"/>
              <a:t>Multiplicar</a:t>
            </a:r>
            <a:r>
              <a:rPr lang="en-US" dirty="0"/>
              <a:t> y </a:t>
            </a:r>
            <a:r>
              <a:rPr lang="en-US" dirty="0" err="1"/>
              <a:t>Dividir</a:t>
            </a:r>
            <a:r>
              <a:rPr lang="en-US" dirty="0"/>
              <a:t> </a:t>
            </a:r>
            <a:r>
              <a:rPr lang="en-US" sz="4000" dirty="0"/>
              <a:t>(de </a:t>
            </a:r>
            <a:r>
              <a:rPr lang="en-US" sz="4000" dirty="0" err="1"/>
              <a:t>izquierda</a:t>
            </a:r>
            <a:r>
              <a:rPr lang="en-US" sz="4000" dirty="0"/>
              <a:t> a </a:t>
            </a:r>
            <a:r>
              <a:rPr lang="en-US" sz="4000" dirty="0" err="1"/>
              <a:t>derecha</a:t>
            </a:r>
            <a:r>
              <a:rPr lang="en-US" sz="4000" dirty="0"/>
              <a:t>)</a:t>
            </a:r>
            <a:endParaRPr lang="en-US" dirty="0"/>
          </a:p>
          <a:p>
            <a:pPr marL="742950" indent="-742950">
              <a:buAutoNum type="arabicParenR"/>
            </a:pPr>
            <a:r>
              <a:rPr lang="en-US" dirty="0"/>
              <a:t>S – </a:t>
            </a:r>
            <a:r>
              <a:rPr lang="en-US" dirty="0" err="1"/>
              <a:t>Sumar</a:t>
            </a:r>
            <a:r>
              <a:rPr lang="en-US" dirty="0"/>
              <a:t> y </a:t>
            </a:r>
            <a:r>
              <a:rPr lang="en-US" dirty="0" err="1"/>
              <a:t>Restar</a:t>
            </a:r>
            <a:r>
              <a:rPr lang="en-US" dirty="0"/>
              <a:t> </a:t>
            </a:r>
            <a:r>
              <a:rPr lang="en-US" sz="4000" dirty="0"/>
              <a:t>(de </a:t>
            </a:r>
            <a:r>
              <a:rPr lang="en-US" sz="4000" dirty="0" err="1"/>
              <a:t>izquierda</a:t>
            </a:r>
            <a:r>
              <a:rPr lang="en-US" sz="4000" dirty="0"/>
              <a:t> a </a:t>
            </a:r>
            <a:r>
              <a:rPr lang="en-US" sz="4000" dirty="0" err="1"/>
              <a:t>derecha</a:t>
            </a:r>
            <a:r>
              <a:rPr lang="en-US" sz="40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2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07AC3-5056-EE73-6D1F-5963A2E94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97" y="455661"/>
            <a:ext cx="6956834" cy="1237338"/>
          </a:xfrm>
        </p:spPr>
        <p:txBody>
          <a:bodyPr>
            <a:normAutofit/>
          </a:bodyPr>
          <a:lstStyle/>
          <a:p>
            <a:r>
              <a:rPr lang="en-US" sz="6000" dirty="0"/>
              <a:t>1)    2(x – 10),  x = 14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1DCB5A6D-A780-D4CB-3ED8-328CBB23064A}"/>
              </a:ext>
            </a:extLst>
          </p:cNvPr>
          <p:cNvSpPr txBox="1">
            <a:spLocks/>
          </p:cNvSpPr>
          <p:nvPr/>
        </p:nvSpPr>
        <p:spPr>
          <a:xfrm>
            <a:off x="847253" y="1976642"/>
            <a:ext cx="4313222" cy="123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    2(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en-US" sz="6000" dirty="0"/>
              <a:t> – 10)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84C016D-39DF-EF4D-C74A-3C2C54C896A0}"/>
              </a:ext>
            </a:extLst>
          </p:cNvPr>
          <p:cNvSpPr txBox="1">
            <a:spLocks/>
          </p:cNvSpPr>
          <p:nvPr/>
        </p:nvSpPr>
        <p:spPr>
          <a:xfrm>
            <a:off x="1254659" y="3213980"/>
            <a:ext cx="2602117" cy="123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    2(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6000" dirty="0"/>
              <a:t>)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1D7E617A-CC5A-D79F-3EF7-DC7DFB9A8397}"/>
              </a:ext>
            </a:extLst>
          </p:cNvPr>
          <p:cNvSpPr txBox="1">
            <a:spLocks/>
          </p:cNvSpPr>
          <p:nvPr/>
        </p:nvSpPr>
        <p:spPr>
          <a:xfrm>
            <a:off x="1585109" y="4451318"/>
            <a:ext cx="1941215" cy="123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   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</a:t>
            </a:r>
            <a:endParaRPr lang="en-US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602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0DF07AC3-5056-EE73-6D1F-5963A2E9450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85527" y="402061"/>
                <a:ext cx="7282759" cy="1355033"/>
              </a:xfrm>
            </p:spPr>
            <p:txBody>
              <a:bodyPr>
                <a:normAutofit/>
              </a:bodyPr>
              <a:lstStyle/>
              <a:p>
                <a:r>
                  <a:rPr lang="en-US" sz="6600" dirty="0"/>
                  <a:t>2)    4(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6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6600" dirty="0"/>
                  <a:t> – 5),  t = 4</a:t>
                </a:r>
              </a:p>
            </p:txBody>
          </p:sp>
        </mc:Choice>
        <mc:Fallback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0DF07AC3-5056-EE73-6D1F-5963A2E945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85527" y="402061"/>
                <a:ext cx="7282759" cy="1355033"/>
              </a:xfrm>
              <a:blipFill>
                <a:blip r:embed="rId2"/>
                <a:stretch>
                  <a:fillRect l="-5690" t="-945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ítulo 1">
                <a:extLst>
                  <a:ext uri="{FF2B5EF4-FFF2-40B4-BE49-F238E27FC236}">
                    <a16:creationId xmlns:a16="http://schemas.microsoft.com/office/drawing/2014/main" id="{8EEF601F-84A7-E89C-B841-419A3F2E78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16386" y="1865013"/>
                <a:ext cx="3579891" cy="135503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6600" dirty="0"/>
                  <a:t>4(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0" i="1" dirty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6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6600" dirty="0"/>
                  <a:t> – 5)</a:t>
                </a:r>
              </a:p>
            </p:txBody>
          </p:sp>
        </mc:Choice>
        <mc:Fallback>
          <p:sp>
            <p:nvSpPr>
              <p:cNvPr id="6" name="Título 1">
                <a:extLst>
                  <a:ext uri="{FF2B5EF4-FFF2-40B4-BE49-F238E27FC236}">
                    <a16:creationId xmlns:a16="http://schemas.microsoft.com/office/drawing/2014/main" id="{8EEF601F-84A7-E89C-B841-419A3F2E7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386" y="1865013"/>
                <a:ext cx="3579891" cy="1355033"/>
              </a:xfrm>
              <a:prstGeom prst="rect">
                <a:avLst/>
              </a:prstGeom>
              <a:blipFill>
                <a:blip r:embed="rId3"/>
                <a:stretch>
                  <a:fillRect l="-11755" t="-9459" r="-511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ítulo 1">
                <a:extLst>
                  <a:ext uri="{FF2B5EF4-FFF2-40B4-BE49-F238E27FC236}">
                    <a16:creationId xmlns:a16="http://schemas.microsoft.com/office/drawing/2014/main" id="{14A070A9-5BB5-D163-6689-9DC7978B93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16385" y="3087231"/>
                <a:ext cx="3579891" cy="135503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6600" dirty="0"/>
                  <a:t>4(</a:t>
                </a:r>
                <a14:m>
                  <m:oMath xmlns:m="http://schemas.openxmlformats.org/officeDocument/2006/math">
                    <m:r>
                      <a:rPr lang="en-US" sz="6600" i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6600" b="0" i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66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6600" dirty="0"/>
                  <a:t>– 5)</a:t>
                </a:r>
              </a:p>
            </p:txBody>
          </p:sp>
        </mc:Choice>
        <mc:Fallback>
          <p:sp>
            <p:nvSpPr>
              <p:cNvPr id="8" name="Título 1">
                <a:extLst>
                  <a:ext uri="{FF2B5EF4-FFF2-40B4-BE49-F238E27FC236}">
                    <a16:creationId xmlns:a16="http://schemas.microsoft.com/office/drawing/2014/main" id="{14A070A9-5BB5-D163-6689-9DC7978B9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385" y="3087231"/>
                <a:ext cx="3579891" cy="1355033"/>
              </a:xfrm>
              <a:prstGeom prst="rect">
                <a:avLst/>
              </a:prstGeom>
              <a:blipFill>
                <a:blip r:embed="rId4"/>
                <a:stretch>
                  <a:fillRect l="-11755" t="-9417" r="-2385" b="-2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ítulo 1">
                <a:extLst>
                  <a:ext uri="{FF2B5EF4-FFF2-40B4-BE49-F238E27FC236}">
                    <a16:creationId xmlns:a16="http://schemas.microsoft.com/office/drawing/2014/main" id="{8C7029ED-ACE3-7FDD-8B09-56EF75C47B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60828" y="4309449"/>
                <a:ext cx="3579891" cy="135503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6600" dirty="0"/>
                  <a:t>4(</a:t>
                </a:r>
                <a14:m>
                  <m:oMath xmlns:m="http://schemas.openxmlformats.org/officeDocument/2006/math">
                    <m:r>
                      <a:rPr lang="en-US" sz="6600" i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6600" b="0" i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6600" dirty="0"/>
                  <a:t>)</a:t>
                </a:r>
              </a:p>
            </p:txBody>
          </p:sp>
        </mc:Choice>
        <mc:Fallback>
          <p:sp>
            <p:nvSpPr>
              <p:cNvPr id="10" name="Título 1">
                <a:extLst>
                  <a:ext uri="{FF2B5EF4-FFF2-40B4-BE49-F238E27FC236}">
                    <a16:creationId xmlns:a16="http://schemas.microsoft.com/office/drawing/2014/main" id="{8C7029ED-ACE3-7FDD-8B09-56EF75C47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828" y="4309449"/>
                <a:ext cx="3579891" cy="1355033"/>
              </a:xfrm>
              <a:prstGeom prst="rect">
                <a:avLst/>
              </a:prstGeom>
              <a:blipFill>
                <a:blip r:embed="rId5"/>
                <a:stretch>
                  <a:fillRect l="-11755" t="-945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ítulo 1">
                <a:extLst>
                  <a:ext uri="{FF2B5EF4-FFF2-40B4-BE49-F238E27FC236}">
                    <a16:creationId xmlns:a16="http://schemas.microsoft.com/office/drawing/2014/main" id="{19E6AC6C-797C-1C6A-AE26-5E065A445E6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92107" y="5506047"/>
                <a:ext cx="3579891" cy="104268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6600" b="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11" name="Título 1">
                <a:extLst>
                  <a:ext uri="{FF2B5EF4-FFF2-40B4-BE49-F238E27FC236}">
                    <a16:creationId xmlns:a16="http://schemas.microsoft.com/office/drawing/2014/main" id="{19E6AC6C-797C-1C6A-AE26-5E065A445E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107" y="5506047"/>
                <a:ext cx="3579891" cy="10426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95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0DF07AC3-5056-EE73-6D1F-5963A2E9450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47253" y="509980"/>
                <a:ext cx="8332961" cy="1355033"/>
              </a:xfrm>
            </p:spPr>
            <p:txBody>
              <a:bodyPr>
                <a:normAutofit/>
              </a:bodyPr>
              <a:lstStyle/>
              <a:p>
                <a:r>
                  <a:rPr lang="en-US" sz="6600" dirty="0"/>
                  <a:t>3)    2(10m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6600" dirty="0"/>
                  <a:t>),  m = 4</a:t>
                </a:r>
              </a:p>
            </p:txBody>
          </p:sp>
        </mc:Choice>
        <mc:Fallback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0DF07AC3-5056-EE73-6D1F-5963A2E945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47253" y="509980"/>
                <a:ext cx="8332961" cy="1355033"/>
              </a:xfrm>
              <a:blipFill>
                <a:blip r:embed="rId2"/>
                <a:stretch>
                  <a:fillRect l="-5048" t="-9459" r="-3072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ítulo 1">
                <a:extLst>
                  <a:ext uri="{FF2B5EF4-FFF2-40B4-BE49-F238E27FC236}">
                    <a16:creationId xmlns:a16="http://schemas.microsoft.com/office/drawing/2014/main" id="{CABCBFDB-BC35-2D61-CF11-18A4DFCD52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53010" y="1865013"/>
                <a:ext cx="5942847" cy="124937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6600" dirty="0"/>
                  <a:t>   2(10</a:t>
                </a:r>
                <a:r>
                  <a:rPr lang="en-US" sz="72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(4)</a:t>
                </a:r>
                <a:r>
                  <a:rPr lang="en-US" sz="6600" dirty="0"/>
                  <a:t>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6600" dirty="0"/>
                  <a:t>)</a:t>
                </a:r>
              </a:p>
            </p:txBody>
          </p:sp>
        </mc:Choice>
        <mc:Fallback>
          <p:sp>
            <p:nvSpPr>
              <p:cNvPr id="3" name="Título 1">
                <a:extLst>
                  <a:ext uri="{FF2B5EF4-FFF2-40B4-BE49-F238E27FC236}">
                    <a16:creationId xmlns:a16="http://schemas.microsoft.com/office/drawing/2014/main" id="{CABCBFDB-BC35-2D61-CF11-18A4DFCD5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010" y="1865013"/>
                <a:ext cx="5942847" cy="1249379"/>
              </a:xfrm>
              <a:prstGeom prst="rect">
                <a:avLst/>
              </a:prstGeom>
              <a:blipFill>
                <a:blip r:embed="rId3"/>
                <a:stretch>
                  <a:fillRect t="-21951" b="-3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ítulo 1">
                <a:extLst>
                  <a:ext uri="{FF2B5EF4-FFF2-40B4-BE49-F238E27FC236}">
                    <a16:creationId xmlns:a16="http://schemas.microsoft.com/office/drawing/2014/main" id="{6BE67020-D159-75D9-A314-F6DFC0B8C9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53009" y="3118920"/>
                <a:ext cx="5942847" cy="108940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6600" dirty="0"/>
                  <a:t>     2 (</a:t>
                </a:r>
                <a:r>
                  <a:rPr lang="en-US" sz="72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40</a:t>
                </a:r>
                <a:r>
                  <a:rPr lang="en-US" sz="6600" dirty="0"/>
                  <a:t> – </a:t>
                </a:r>
                <a14:m>
                  <m:oMath xmlns:m="http://schemas.openxmlformats.org/officeDocument/2006/math">
                    <m:r>
                      <a:rPr lang="en-US" sz="7200" b="0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sz="6600" dirty="0"/>
                  <a:t>)</a:t>
                </a:r>
              </a:p>
            </p:txBody>
          </p:sp>
        </mc:Choice>
        <mc:Fallback>
          <p:sp>
            <p:nvSpPr>
              <p:cNvPr id="4" name="Título 1">
                <a:extLst>
                  <a:ext uri="{FF2B5EF4-FFF2-40B4-BE49-F238E27FC236}">
                    <a16:creationId xmlns:a16="http://schemas.microsoft.com/office/drawing/2014/main" id="{6BE67020-D159-75D9-A314-F6DFC0B8C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009" y="3118920"/>
                <a:ext cx="5942847" cy="1089404"/>
              </a:xfrm>
              <a:prstGeom prst="rect">
                <a:avLst/>
              </a:prstGeom>
              <a:blipFill>
                <a:blip r:embed="rId4"/>
                <a:stretch>
                  <a:fillRect t="-32022" b="-52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ítulo 1">
            <a:extLst>
              <a:ext uri="{FF2B5EF4-FFF2-40B4-BE49-F238E27FC236}">
                <a16:creationId xmlns:a16="http://schemas.microsoft.com/office/drawing/2014/main" id="{5C97277C-CEDA-A3DC-F628-5C60619EFF5A}"/>
              </a:ext>
            </a:extLst>
          </p:cNvPr>
          <p:cNvSpPr txBox="1">
            <a:spLocks/>
          </p:cNvSpPr>
          <p:nvPr/>
        </p:nvSpPr>
        <p:spPr>
          <a:xfrm>
            <a:off x="2042309" y="4252142"/>
            <a:ext cx="5942847" cy="1089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/>
              <a:t>     2 (</a:t>
            </a:r>
            <a:r>
              <a:rPr 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en-US" sz="6600" dirty="0"/>
              <a:t>)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ADA2695-37A5-51BE-3055-6BAF1D7A62F6}"/>
              </a:ext>
            </a:extLst>
          </p:cNvPr>
          <p:cNvSpPr txBox="1">
            <a:spLocks/>
          </p:cNvSpPr>
          <p:nvPr/>
        </p:nvSpPr>
        <p:spPr>
          <a:xfrm>
            <a:off x="2042309" y="5462231"/>
            <a:ext cx="3145328" cy="1089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/>
              <a:t>       </a:t>
            </a:r>
            <a:r>
              <a:rPr 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9720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07AC3-5056-EE73-6D1F-5963A2E94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253" y="509981"/>
            <a:ext cx="8332961" cy="1219232"/>
          </a:xfrm>
        </p:spPr>
        <p:txBody>
          <a:bodyPr>
            <a:normAutofit/>
          </a:bodyPr>
          <a:lstStyle/>
          <a:p>
            <a:r>
              <a:rPr lang="en-US" sz="6600" dirty="0"/>
              <a:t>4)    3(n – 4) + 6,  n = 8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872F7B9-83F2-EC06-E402-8257B3A183AA}"/>
              </a:ext>
            </a:extLst>
          </p:cNvPr>
          <p:cNvSpPr txBox="1">
            <a:spLocks/>
          </p:cNvSpPr>
          <p:nvPr/>
        </p:nvSpPr>
        <p:spPr>
          <a:xfrm>
            <a:off x="2295808" y="1913269"/>
            <a:ext cx="4195527" cy="1219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/>
              <a:t>3(</a:t>
            </a:r>
            <a:r>
              <a:rPr 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6600" dirty="0"/>
              <a:t> – 4) + 6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7D039DF-1248-BDFA-89A6-59A4BF8D0D7D}"/>
              </a:ext>
            </a:extLst>
          </p:cNvPr>
          <p:cNvSpPr txBox="1">
            <a:spLocks/>
          </p:cNvSpPr>
          <p:nvPr/>
        </p:nvSpPr>
        <p:spPr>
          <a:xfrm>
            <a:off x="2295808" y="3132501"/>
            <a:ext cx="4195527" cy="1113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/>
              <a:t>  3 (</a:t>
            </a:r>
            <a:r>
              <a:rPr 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6600" dirty="0"/>
              <a:t>) + 6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B630C7-4059-44FB-69D3-618AC0549CB9}"/>
              </a:ext>
            </a:extLst>
          </p:cNvPr>
          <p:cNvSpPr txBox="1">
            <a:spLocks/>
          </p:cNvSpPr>
          <p:nvPr/>
        </p:nvSpPr>
        <p:spPr>
          <a:xfrm>
            <a:off x="2395397" y="4246077"/>
            <a:ext cx="3425981" cy="1113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/>
              <a:t>    </a:t>
            </a:r>
            <a:r>
              <a:rPr 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6600" dirty="0"/>
              <a:t> + 6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B9D9101A-994E-0C3E-D819-7E634570A5ED}"/>
              </a:ext>
            </a:extLst>
          </p:cNvPr>
          <p:cNvSpPr txBox="1">
            <a:spLocks/>
          </p:cNvSpPr>
          <p:nvPr/>
        </p:nvSpPr>
        <p:spPr>
          <a:xfrm>
            <a:off x="3051772" y="5359653"/>
            <a:ext cx="2683598" cy="1113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/>
              <a:t>    </a:t>
            </a:r>
            <a:r>
              <a:rPr 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8281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0DF07AC3-5056-EE73-6D1F-5963A2E9450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552262" y="491874"/>
                <a:ext cx="10923384" cy="1219232"/>
              </a:xfrm>
            </p:spPr>
            <p:txBody>
              <a:bodyPr>
                <a:normAutofit/>
              </a:bodyPr>
              <a:lstStyle/>
              <a:p>
                <a:r>
                  <a:rPr lang="en-US" sz="6600" dirty="0"/>
                  <a:t>5)    </a:t>
                </a:r>
                <a:r>
                  <a:rPr lang="en-US" sz="7200" dirty="0"/>
                  <a:t>7n + 5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i="1" dirty="0" smtClean="0">
                            <a:latin typeface="Cambria Math" panose="02040503050406030204" pitchFamily="18" charset="0"/>
                          </a:rPr>
                          <m:t>(4 + 1)</m:t>
                        </m:r>
                      </m:e>
                      <m:sup>
                        <m:r>
                          <a:rPr lang="en-US" sz="6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6600" dirty="0"/>
                  <a:t>,  </a:t>
                </a:r>
                <a:r>
                  <a:rPr lang="en-US" sz="7200" dirty="0"/>
                  <a:t>n = 9</a:t>
                </a:r>
                <a:endParaRPr lang="en-US" sz="6600" dirty="0"/>
              </a:p>
            </p:txBody>
          </p:sp>
        </mc:Choice>
        <mc:Fallback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0DF07AC3-5056-EE73-6D1F-5963A2E945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52262" y="491874"/>
                <a:ext cx="10923384" cy="1219232"/>
              </a:xfrm>
              <a:blipFill>
                <a:blip r:embed="rId2"/>
                <a:stretch>
                  <a:fillRect l="-3853" t="-23000" r="-558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ítulo 1">
                <a:extLst>
                  <a:ext uri="{FF2B5EF4-FFF2-40B4-BE49-F238E27FC236}">
                    <a16:creationId xmlns:a16="http://schemas.microsoft.com/office/drawing/2014/main" id="{0EE753C9-C399-49B9-D6E0-3903B0135A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99446" y="1711106"/>
                <a:ext cx="7689409" cy="121923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7200" dirty="0"/>
                  <a:t>7</a:t>
                </a:r>
                <a:r>
                  <a:rPr lang="en-US" sz="72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(9)</a:t>
                </a:r>
                <a:r>
                  <a:rPr lang="en-US" sz="7200" dirty="0"/>
                  <a:t> + 5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i="1" dirty="0">
                            <a:latin typeface="Cambria Math" panose="02040503050406030204" pitchFamily="18" charset="0"/>
                          </a:rPr>
                          <m:t>(4 + 1)</m:t>
                        </m:r>
                      </m:e>
                      <m:sup>
                        <m:r>
                          <a:rPr lang="en-US" sz="6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6600" dirty="0"/>
              </a:p>
            </p:txBody>
          </p:sp>
        </mc:Choice>
        <mc:Fallback>
          <p:sp>
            <p:nvSpPr>
              <p:cNvPr id="3" name="Título 1">
                <a:extLst>
                  <a:ext uri="{FF2B5EF4-FFF2-40B4-BE49-F238E27FC236}">
                    <a16:creationId xmlns:a16="http://schemas.microsoft.com/office/drawing/2014/main" id="{0EE753C9-C399-49B9-D6E0-3903B0135A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446" y="1711106"/>
                <a:ext cx="7689409" cy="1219232"/>
              </a:xfrm>
              <a:prstGeom prst="rect">
                <a:avLst/>
              </a:prstGeom>
              <a:blipFill>
                <a:blip r:embed="rId3"/>
                <a:stretch>
                  <a:fillRect l="-5943" t="-24000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ítulo 1">
                <a:extLst>
                  <a:ext uri="{FF2B5EF4-FFF2-40B4-BE49-F238E27FC236}">
                    <a16:creationId xmlns:a16="http://schemas.microsoft.com/office/drawing/2014/main" id="{2F0C4889-8BB8-532E-24F2-CDD2D9AE0FE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4424" y="2930338"/>
                <a:ext cx="6041680" cy="121923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7200" dirty="0"/>
                  <a:t> </a:t>
                </a:r>
                <a:r>
                  <a:rPr lang="en-US" sz="72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63</a:t>
                </a:r>
                <a:r>
                  <a:rPr lang="en-US" sz="7200" dirty="0"/>
                  <a:t> + 5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7200" b="0" i="1" dirty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72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2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6600" dirty="0"/>
              </a:p>
            </p:txBody>
          </p:sp>
        </mc:Choice>
        <mc:Fallback>
          <p:sp>
            <p:nvSpPr>
              <p:cNvPr id="5" name="Título 1">
                <a:extLst>
                  <a:ext uri="{FF2B5EF4-FFF2-40B4-BE49-F238E27FC236}">
                    <a16:creationId xmlns:a16="http://schemas.microsoft.com/office/drawing/2014/main" id="{2F0C4889-8BB8-532E-24F2-CDD2D9AE0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424" y="2930338"/>
                <a:ext cx="6041680" cy="1219232"/>
              </a:xfrm>
              <a:prstGeom prst="rect">
                <a:avLst/>
              </a:prstGeom>
              <a:blipFill>
                <a:blip r:embed="rId4"/>
                <a:stretch>
                  <a:fillRect l="-4339" t="-23000" b="-4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ítulo 1">
            <a:extLst>
              <a:ext uri="{FF2B5EF4-FFF2-40B4-BE49-F238E27FC236}">
                <a16:creationId xmlns:a16="http://schemas.microsoft.com/office/drawing/2014/main" id="{F46DC59A-0263-FC8A-C3EA-E56DC93BD8A7}"/>
              </a:ext>
            </a:extLst>
          </p:cNvPr>
          <p:cNvSpPr txBox="1">
            <a:spLocks/>
          </p:cNvSpPr>
          <p:nvPr/>
        </p:nvSpPr>
        <p:spPr>
          <a:xfrm>
            <a:off x="1934424" y="4143599"/>
            <a:ext cx="6041680" cy="1219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/>
              <a:t> </a:t>
            </a:r>
            <a:r>
              <a:rPr 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</a:t>
            </a:r>
            <a:r>
              <a:rPr lang="en-US" sz="7200" dirty="0"/>
              <a:t> + 5 –  </a:t>
            </a:r>
            <a:r>
              <a:rPr 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D0B0C70-2007-37A9-D387-323FF068E7DC}"/>
              </a:ext>
            </a:extLst>
          </p:cNvPr>
          <p:cNvSpPr txBox="1">
            <a:spLocks/>
          </p:cNvSpPr>
          <p:nvPr/>
        </p:nvSpPr>
        <p:spPr>
          <a:xfrm>
            <a:off x="2906162" y="5146894"/>
            <a:ext cx="4065006" cy="1219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/>
              <a:t> </a:t>
            </a:r>
            <a:r>
              <a:rPr 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</a:t>
            </a:r>
            <a:r>
              <a:rPr lang="en-US" sz="7200" dirty="0"/>
              <a:t> –  25</a:t>
            </a:r>
            <a:r>
              <a:rPr 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/>
              <a:t>=</a:t>
            </a:r>
            <a:endParaRPr lang="en-US" sz="6600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40AB7706-FF43-7ACE-2A79-A8024DBC1EA0}"/>
              </a:ext>
            </a:extLst>
          </p:cNvPr>
          <p:cNvSpPr txBox="1">
            <a:spLocks/>
          </p:cNvSpPr>
          <p:nvPr/>
        </p:nvSpPr>
        <p:spPr>
          <a:xfrm>
            <a:off x="7325763" y="5143330"/>
            <a:ext cx="1960075" cy="1219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/>
              <a:t> </a:t>
            </a:r>
            <a:r>
              <a:rPr 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6493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192</Words>
  <Application>Microsoft Office PowerPoint</Application>
  <PresentationFormat>Panorámica</PresentationFormat>
  <Paragraphs>32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Tema de Office</vt:lpstr>
      <vt:lpstr>Evaluar Expresiones Algebraicas</vt:lpstr>
      <vt:lpstr>Evaluar significa darle un valor a la variable y resolver usando el orden de operaciones</vt:lpstr>
      <vt:lpstr>1)    2(x – 10),  x = 14</vt:lpstr>
      <vt:lpstr>2)    4(t^2 – 5),  t = 4</vt:lpstr>
      <vt:lpstr>3)    2(10m – 3^2),  m = 4</vt:lpstr>
      <vt:lpstr>4)    3(n – 4) + 6,  n = 8</vt:lpstr>
      <vt:lpstr>5)    7n + 5 – 〖(4 + 1)〗^2,  n = 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Evaluar Expresiones Algebraicas</dc:title>
  <dc:creator>SAMUEL VELEZ</dc:creator>
  <cp:lastModifiedBy>SAMUEL VELEZ</cp:lastModifiedBy>
  <cp:revision>3</cp:revision>
  <dcterms:created xsi:type="dcterms:W3CDTF">2023-02-21T20:59:30Z</dcterms:created>
  <dcterms:modified xsi:type="dcterms:W3CDTF">2023-02-21T21:23:39Z</dcterms:modified>
</cp:coreProperties>
</file>